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319" r:id="rId3"/>
    <p:sldId id="317" r:id="rId4"/>
    <p:sldId id="328" r:id="rId5"/>
    <p:sldId id="329" r:id="rId6"/>
    <p:sldId id="330" r:id="rId7"/>
    <p:sldId id="324" r:id="rId8"/>
    <p:sldId id="321" r:id="rId9"/>
    <p:sldId id="323" r:id="rId10"/>
    <p:sldId id="326" r:id="rId11"/>
    <p:sldId id="292" r:id="rId12"/>
    <p:sldId id="320" r:id="rId13"/>
    <p:sldId id="293" r:id="rId14"/>
    <p:sldId id="300" r:id="rId15"/>
    <p:sldId id="295" r:id="rId16"/>
    <p:sldId id="304" r:id="rId17"/>
    <p:sldId id="312" r:id="rId18"/>
    <p:sldId id="339" r:id="rId19"/>
    <p:sldId id="342" r:id="rId20"/>
    <p:sldId id="338" r:id="rId21"/>
    <p:sldId id="343" r:id="rId22"/>
    <p:sldId id="345" r:id="rId23"/>
    <p:sldId id="333" r:id="rId24"/>
    <p:sldId id="346" r:id="rId25"/>
    <p:sldId id="347" r:id="rId26"/>
    <p:sldId id="348" r:id="rId27"/>
    <p:sldId id="349" r:id="rId28"/>
    <p:sldId id="350" r:id="rId29"/>
    <p:sldId id="351" r:id="rId30"/>
    <p:sldId id="352" r:id="rId31"/>
    <p:sldId id="336" r:id="rId32"/>
    <p:sldId id="335" r:id="rId33"/>
    <p:sldId id="307" r:id="rId34"/>
    <p:sldId id="334" r:id="rId35"/>
    <p:sldId id="353" r:id="rId36"/>
    <p:sldId id="354" r:id="rId37"/>
    <p:sldId id="355" r:id="rId38"/>
    <p:sldId id="365" r:id="rId39"/>
    <p:sldId id="367" r:id="rId40"/>
    <p:sldId id="366" r:id="rId41"/>
    <p:sldId id="368" r:id="rId42"/>
    <p:sldId id="309" r:id="rId43"/>
    <p:sldId id="332" r:id="rId44"/>
    <p:sldId id="356" r:id="rId45"/>
    <p:sldId id="357" r:id="rId46"/>
    <p:sldId id="358" r:id="rId47"/>
    <p:sldId id="359" r:id="rId48"/>
    <p:sldId id="360" r:id="rId49"/>
    <p:sldId id="361" r:id="rId50"/>
    <p:sldId id="362" r:id="rId51"/>
    <p:sldId id="363" r:id="rId52"/>
    <p:sldId id="364" r:id="rId53"/>
    <p:sldId id="310" r:id="rId54"/>
    <p:sldId id="316" r:id="rId55"/>
    <p:sldId id="327" r:id="rId56"/>
    <p:sldId id="301" r:id="rId57"/>
    <p:sldId id="302" r:id="rId58"/>
    <p:sldId id="34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39AC70-9084-4C4A-8F65-40452431A12C}">
          <p14:sldIdLst>
            <p14:sldId id="256"/>
            <p14:sldId id="319"/>
            <p14:sldId id="317"/>
            <p14:sldId id="328"/>
            <p14:sldId id="329"/>
            <p14:sldId id="330"/>
            <p14:sldId id="324"/>
            <p14:sldId id="321"/>
            <p14:sldId id="323"/>
            <p14:sldId id="326"/>
            <p14:sldId id="292"/>
            <p14:sldId id="320"/>
            <p14:sldId id="293"/>
            <p14:sldId id="300"/>
            <p14:sldId id="295"/>
            <p14:sldId id="304"/>
            <p14:sldId id="312"/>
            <p14:sldId id="339"/>
            <p14:sldId id="342"/>
            <p14:sldId id="338"/>
            <p14:sldId id="343"/>
            <p14:sldId id="345"/>
            <p14:sldId id="333"/>
            <p14:sldId id="346"/>
            <p14:sldId id="347"/>
            <p14:sldId id="348"/>
            <p14:sldId id="349"/>
            <p14:sldId id="350"/>
            <p14:sldId id="351"/>
            <p14:sldId id="352"/>
            <p14:sldId id="336"/>
            <p14:sldId id="335"/>
            <p14:sldId id="307"/>
            <p14:sldId id="334"/>
            <p14:sldId id="353"/>
            <p14:sldId id="354"/>
            <p14:sldId id="355"/>
            <p14:sldId id="365"/>
            <p14:sldId id="367"/>
            <p14:sldId id="366"/>
            <p14:sldId id="368"/>
            <p14:sldId id="309"/>
            <p14:sldId id="332"/>
            <p14:sldId id="356"/>
            <p14:sldId id="357"/>
            <p14:sldId id="358"/>
            <p14:sldId id="359"/>
            <p14:sldId id="360"/>
            <p14:sldId id="361"/>
            <p14:sldId id="362"/>
            <p14:sldId id="363"/>
            <p14:sldId id="364"/>
            <p14:sldId id="310"/>
            <p14:sldId id="316"/>
            <p14:sldId id="327"/>
            <p14:sldId id="301"/>
            <p14:sldId id="302"/>
            <p14:sldId id="3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94660"/>
  </p:normalViewPr>
  <p:slideViewPr>
    <p:cSldViewPr>
      <p:cViewPr varScale="1">
        <p:scale>
          <a:sx n="53" d="100"/>
          <a:sy n="53" d="100"/>
        </p:scale>
        <p:origin x="90" y="48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bg1"/>
                </a:solidFill>
              </a:defRPr>
            </a:pPr>
            <a:r>
              <a:rPr lang="en-US" dirty="0">
                <a:solidFill>
                  <a:schemeClr val="bg1"/>
                </a:solidFill>
              </a:rPr>
              <a:t>General Grand Chapter Total Membership</a:t>
            </a:r>
          </a:p>
        </c:rich>
      </c:tx>
      <c:layout>
        <c:manualLayout>
          <c:xMode val="edge"/>
          <c:yMode val="edge"/>
          <c:x val="0.2225662119393392"/>
          <c:y val="2.2819885900570498E-2"/>
        </c:manualLayout>
      </c:layout>
      <c:overlay val="1"/>
    </c:title>
    <c:autoTitleDeleted val="0"/>
    <c:plotArea>
      <c:layout>
        <c:manualLayout>
          <c:layoutTarget val="inner"/>
          <c:xMode val="edge"/>
          <c:yMode val="edge"/>
          <c:x val="0.14806698891090975"/>
          <c:y val="0.15355344640599633"/>
          <c:w val="0.6457430962709495"/>
          <c:h val="0.69565048867669044"/>
        </c:manualLayout>
      </c:layout>
      <c:scatterChart>
        <c:scatterStyle val="lineMarker"/>
        <c:varyColors val="0"/>
        <c:ser>
          <c:idx val="0"/>
          <c:order val="0"/>
          <c:tx>
            <c:strRef>
              <c:f>'Sheet1 (2)'!$D$3</c:f>
              <c:strCache>
                <c:ptCount val="1"/>
                <c:pt idx="0">
                  <c:v>Total Membership</c:v>
                </c:pt>
              </c:strCache>
            </c:strRef>
          </c:tx>
          <c:spPr>
            <a:ln w="19050">
              <a:noFill/>
            </a:ln>
          </c:spPr>
          <c:trendline>
            <c:spPr>
              <a:ln w="15875">
                <a:solidFill>
                  <a:schemeClr val="bg1"/>
                </a:solidFill>
              </a:ln>
            </c:spPr>
            <c:trendlineType val="poly"/>
            <c:order val="2"/>
            <c:forward val="5"/>
            <c:dispRSqr val="0"/>
            <c:dispEq val="0"/>
          </c:trendline>
          <c:xVal>
            <c:numRef>
              <c:f>'Sheet1 (2)'!$C$4:$C$44</c:f>
              <c:numCache>
                <c:formatCode>General</c:formatCode>
                <c:ptCount val="41"/>
                <c:pt idx="1">
                  <c:v>1889</c:v>
                </c:pt>
                <c:pt idx="2">
                  <c:v>1892</c:v>
                </c:pt>
                <c:pt idx="3">
                  <c:v>1895</c:v>
                </c:pt>
                <c:pt idx="4">
                  <c:v>1898</c:v>
                </c:pt>
                <c:pt idx="5">
                  <c:v>1901</c:v>
                </c:pt>
                <c:pt idx="6">
                  <c:v>1904</c:v>
                </c:pt>
                <c:pt idx="7">
                  <c:v>1907</c:v>
                </c:pt>
                <c:pt idx="8">
                  <c:v>1910</c:v>
                </c:pt>
                <c:pt idx="9">
                  <c:v>1913</c:v>
                </c:pt>
                <c:pt idx="10">
                  <c:v>1916</c:v>
                </c:pt>
                <c:pt idx="11">
                  <c:v>1919</c:v>
                </c:pt>
                <c:pt idx="12">
                  <c:v>1922</c:v>
                </c:pt>
                <c:pt idx="13">
                  <c:v>1925</c:v>
                </c:pt>
                <c:pt idx="14">
                  <c:v>1928</c:v>
                </c:pt>
                <c:pt idx="15">
                  <c:v>1931</c:v>
                </c:pt>
                <c:pt idx="16">
                  <c:v>1934</c:v>
                </c:pt>
                <c:pt idx="17">
                  <c:v>1937</c:v>
                </c:pt>
                <c:pt idx="18">
                  <c:v>1940</c:v>
                </c:pt>
                <c:pt idx="19">
                  <c:v>1946</c:v>
                </c:pt>
                <c:pt idx="20">
                  <c:v>1949</c:v>
                </c:pt>
                <c:pt idx="21">
                  <c:v>1952</c:v>
                </c:pt>
                <c:pt idx="22">
                  <c:v>1955</c:v>
                </c:pt>
                <c:pt idx="23">
                  <c:v>1958</c:v>
                </c:pt>
                <c:pt idx="24">
                  <c:v>1961</c:v>
                </c:pt>
                <c:pt idx="25">
                  <c:v>1970</c:v>
                </c:pt>
                <c:pt idx="26">
                  <c:v>1973</c:v>
                </c:pt>
                <c:pt idx="27">
                  <c:v>1976</c:v>
                </c:pt>
                <c:pt idx="28">
                  <c:v>1979</c:v>
                </c:pt>
                <c:pt idx="29">
                  <c:v>1982</c:v>
                </c:pt>
                <c:pt idx="30">
                  <c:v>1985</c:v>
                </c:pt>
                <c:pt idx="31">
                  <c:v>1988</c:v>
                </c:pt>
                <c:pt idx="32">
                  <c:v>1991</c:v>
                </c:pt>
                <c:pt idx="33">
                  <c:v>1994</c:v>
                </c:pt>
                <c:pt idx="34">
                  <c:v>1997</c:v>
                </c:pt>
                <c:pt idx="35">
                  <c:v>2000</c:v>
                </c:pt>
                <c:pt idx="36">
                  <c:v>2003</c:v>
                </c:pt>
                <c:pt idx="37">
                  <c:v>2006</c:v>
                </c:pt>
                <c:pt idx="38">
                  <c:v>2009</c:v>
                </c:pt>
                <c:pt idx="39">
                  <c:v>2012</c:v>
                </c:pt>
                <c:pt idx="40">
                  <c:v>2015</c:v>
                </c:pt>
              </c:numCache>
            </c:numRef>
          </c:xVal>
          <c:yVal>
            <c:numRef>
              <c:f>'Sheet1 (2)'!$D$4:$D$44</c:f>
              <c:numCache>
                <c:formatCode>#,##0</c:formatCode>
                <c:ptCount val="41"/>
                <c:pt idx="1">
                  <c:v>35580</c:v>
                </c:pt>
                <c:pt idx="2">
                  <c:v>56333</c:v>
                </c:pt>
                <c:pt idx="3">
                  <c:v>101230</c:v>
                </c:pt>
                <c:pt idx="4">
                  <c:v>156367</c:v>
                </c:pt>
                <c:pt idx="5">
                  <c:v>212664</c:v>
                </c:pt>
                <c:pt idx="6">
                  <c:v>274582</c:v>
                </c:pt>
                <c:pt idx="7">
                  <c:v>368712</c:v>
                </c:pt>
                <c:pt idx="8">
                  <c:v>489579</c:v>
                </c:pt>
                <c:pt idx="9">
                  <c:v>606843</c:v>
                </c:pt>
                <c:pt idx="10">
                  <c:v>740291</c:v>
                </c:pt>
                <c:pt idx="11">
                  <c:v>854140</c:v>
                </c:pt>
                <c:pt idx="12">
                  <c:v>1412000</c:v>
                </c:pt>
                <c:pt idx="13">
                  <c:v>1561398</c:v>
                </c:pt>
                <c:pt idx="14">
                  <c:v>1727139</c:v>
                </c:pt>
                <c:pt idx="15">
                  <c:v>1775778</c:v>
                </c:pt>
                <c:pt idx="16">
                  <c:v>1599092</c:v>
                </c:pt>
                <c:pt idx="17">
                  <c:v>1453946</c:v>
                </c:pt>
                <c:pt idx="18">
                  <c:v>1433504</c:v>
                </c:pt>
                <c:pt idx="19">
                  <c:v>1737024</c:v>
                </c:pt>
                <c:pt idx="20">
                  <c:v>2003561</c:v>
                </c:pt>
                <c:pt idx="21">
                  <c:v>2625667</c:v>
                </c:pt>
                <c:pt idx="22">
                  <c:v>2365778</c:v>
                </c:pt>
                <c:pt idx="23">
                  <c:v>2431191</c:v>
                </c:pt>
                <c:pt idx="24">
                  <c:v>2414998</c:v>
                </c:pt>
                <c:pt idx="25">
                  <c:v>2692996</c:v>
                </c:pt>
                <c:pt idx="26">
                  <c:v>2113339</c:v>
                </c:pt>
                <c:pt idx="27">
                  <c:v>2045322</c:v>
                </c:pt>
                <c:pt idx="28">
                  <c:v>1952144</c:v>
                </c:pt>
                <c:pt idx="29">
                  <c:v>1831468</c:v>
                </c:pt>
                <c:pt idx="30">
                  <c:v>1686702</c:v>
                </c:pt>
                <c:pt idx="31">
                  <c:v>1543789</c:v>
                </c:pt>
                <c:pt idx="32">
                  <c:v>1378239</c:v>
                </c:pt>
                <c:pt idx="33">
                  <c:v>1207301</c:v>
                </c:pt>
                <c:pt idx="34">
                  <c:v>1046657</c:v>
                </c:pt>
                <c:pt idx="35">
                  <c:v>908380</c:v>
                </c:pt>
                <c:pt idx="36">
                  <c:v>781821</c:v>
                </c:pt>
                <c:pt idx="37">
                  <c:v>641527</c:v>
                </c:pt>
                <c:pt idx="38">
                  <c:v>543648</c:v>
                </c:pt>
                <c:pt idx="39">
                  <c:v>460007</c:v>
                </c:pt>
                <c:pt idx="40">
                  <c:v>393844</c:v>
                </c:pt>
              </c:numCache>
            </c:numRef>
          </c:yVal>
          <c:smooth val="0"/>
          <c:extLst>
            <c:ext xmlns:c16="http://schemas.microsoft.com/office/drawing/2014/chart" uri="{C3380CC4-5D6E-409C-BE32-E72D297353CC}">
              <c16:uniqueId val="{00000001-9EA8-400C-9E3D-C562E0B0CF03}"/>
            </c:ext>
          </c:extLst>
        </c:ser>
        <c:dLbls>
          <c:showLegendKey val="0"/>
          <c:showVal val="0"/>
          <c:showCatName val="0"/>
          <c:showSerName val="0"/>
          <c:showPercent val="0"/>
          <c:showBubbleSize val="0"/>
        </c:dLbls>
        <c:axId val="209809408"/>
        <c:axId val="209811328"/>
      </c:scatterChart>
      <c:valAx>
        <c:axId val="209809408"/>
        <c:scaling>
          <c:orientation val="minMax"/>
        </c:scaling>
        <c:delete val="0"/>
        <c:axPos val="b"/>
        <c:title>
          <c:tx>
            <c:rich>
              <a:bodyPr/>
              <a:lstStyle/>
              <a:p>
                <a:pPr>
                  <a:defRPr>
                    <a:solidFill>
                      <a:schemeClr val="bg1"/>
                    </a:solidFill>
                  </a:defRPr>
                </a:pPr>
                <a:r>
                  <a:rPr lang="en-US" dirty="0">
                    <a:solidFill>
                      <a:schemeClr val="bg1"/>
                    </a:solidFill>
                  </a:rPr>
                  <a:t>Year</a:t>
                </a:r>
              </a:p>
            </c:rich>
          </c:tx>
          <c:overlay val="0"/>
        </c:title>
        <c:numFmt formatCode="General" sourceLinked="1"/>
        <c:majorTickMark val="none"/>
        <c:minorTickMark val="none"/>
        <c:tickLblPos val="nextTo"/>
        <c:txPr>
          <a:bodyPr/>
          <a:lstStyle/>
          <a:p>
            <a:pPr>
              <a:defRPr>
                <a:solidFill>
                  <a:schemeClr val="bg1"/>
                </a:solidFill>
              </a:defRPr>
            </a:pPr>
            <a:endParaRPr lang="en-US"/>
          </a:p>
        </c:txPr>
        <c:crossAx val="209811328"/>
        <c:crossesAt val="0"/>
        <c:crossBetween val="midCat"/>
      </c:valAx>
      <c:valAx>
        <c:axId val="209811328"/>
        <c:scaling>
          <c:orientation val="minMax"/>
          <c:min val="0"/>
        </c:scaling>
        <c:delete val="0"/>
        <c:axPos val="l"/>
        <c:majorGridlines/>
        <c:title>
          <c:tx>
            <c:rich>
              <a:bodyPr rot="-5400000" vert="horz"/>
              <a:lstStyle/>
              <a:p>
                <a:pPr>
                  <a:defRPr>
                    <a:solidFill>
                      <a:schemeClr val="bg1"/>
                    </a:solidFill>
                  </a:defRPr>
                </a:pPr>
                <a:r>
                  <a:rPr lang="en-US" dirty="0">
                    <a:solidFill>
                      <a:schemeClr val="bg1"/>
                    </a:solidFill>
                  </a:rPr>
                  <a:t>Total</a:t>
                </a:r>
                <a:r>
                  <a:rPr lang="en-US" baseline="0" dirty="0">
                    <a:solidFill>
                      <a:schemeClr val="bg1"/>
                    </a:solidFill>
                  </a:rPr>
                  <a:t> Membership</a:t>
                </a:r>
              </a:p>
              <a:p>
                <a:pPr>
                  <a:defRPr>
                    <a:solidFill>
                      <a:schemeClr val="bg1"/>
                    </a:solidFill>
                  </a:defRPr>
                </a:pPr>
                <a:endParaRPr lang="en-US" dirty="0">
                  <a:solidFill>
                    <a:schemeClr val="bg1"/>
                  </a:solidFill>
                </a:endParaRPr>
              </a:p>
            </c:rich>
          </c:tx>
          <c:overlay val="0"/>
        </c:title>
        <c:numFmt formatCode="#,##0" sourceLinked="0"/>
        <c:majorTickMark val="none"/>
        <c:minorTickMark val="none"/>
        <c:tickLblPos val="nextTo"/>
        <c:spPr>
          <a:noFill/>
          <a:ln>
            <a:solidFill>
              <a:schemeClr val="bg1"/>
            </a:solidFill>
          </a:ln>
        </c:spPr>
        <c:txPr>
          <a:bodyPr/>
          <a:lstStyle/>
          <a:p>
            <a:pPr>
              <a:defRPr>
                <a:solidFill>
                  <a:schemeClr val="bg1"/>
                </a:solidFill>
              </a:defRPr>
            </a:pPr>
            <a:endParaRPr lang="en-US"/>
          </a:p>
        </c:txPr>
        <c:crossAx val="209809408"/>
        <c:crosses val="autoZero"/>
        <c:crossBetween val="midCat"/>
      </c:valAx>
    </c:plotArea>
    <c:legend>
      <c:legendPos val="r"/>
      <c:overlay val="0"/>
      <c:txPr>
        <a:bodyPr/>
        <a:lstStyle/>
        <a:p>
          <a:pPr>
            <a:defRPr>
              <a:solidFill>
                <a:schemeClr val="bg1"/>
              </a:solidFill>
            </a:defRPr>
          </a:pPr>
          <a:endParaRPr lang="en-US"/>
        </a:p>
      </c:txPr>
    </c:legend>
    <c:plotVisOnly val="1"/>
    <c:dispBlanksAs val="gap"/>
    <c:showDLblsOverMax val="0"/>
  </c:chart>
  <c:spPr>
    <a:solidFill>
      <a:schemeClr val="tx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F47E3-A854-4ED9-B5C9-861C3C1FA282}" type="datetimeFigureOut">
              <a:rPr lang="en-US" smtClean="0"/>
              <a:t>6/5/2019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5D53F-BDAA-432B-B85E-B1C4B55B2B17}" type="slidenum">
              <a:rPr lang="en-US" smtClean="0"/>
              <a:t>‹#›</a:t>
            </a:fld>
            <a:endParaRPr lang="en-US"/>
          </a:p>
        </p:txBody>
      </p:sp>
    </p:spTree>
    <p:extLst>
      <p:ext uri="{BB962C8B-B14F-4D97-AF65-F5344CB8AC3E}">
        <p14:creationId xmlns:p14="http://schemas.microsoft.com/office/powerpoint/2010/main" val="1478800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5D53F-BDAA-432B-B85E-B1C4B55B2B17}" type="slidenum">
              <a:rPr lang="en-US" smtClean="0"/>
              <a:t>40</a:t>
            </a:fld>
            <a:endParaRPr lang="en-US"/>
          </a:p>
        </p:txBody>
      </p:sp>
    </p:spTree>
    <p:extLst>
      <p:ext uri="{BB962C8B-B14F-4D97-AF65-F5344CB8AC3E}">
        <p14:creationId xmlns:p14="http://schemas.microsoft.com/office/powerpoint/2010/main" val="18066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5D53F-BDAA-432B-B85E-B1C4B55B2B17}" type="slidenum">
              <a:rPr lang="en-US" smtClean="0"/>
              <a:t>41</a:t>
            </a:fld>
            <a:endParaRPr lang="en-US"/>
          </a:p>
        </p:txBody>
      </p:sp>
    </p:spTree>
    <p:extLst>
      <p:ext uri="{BB962C8B-B14F-4D97-AF65-F5344CB8AC3E}">
        <p14:creationId xmlns:p14="http://schemas.microsoft.com/office/powerpoint/2010/main" val="4132169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87D3088C-590B-4A14-9213-8E5E085CCB04}"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87D3088C-590B-4A14-9213-8E5E085CCB04}"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BB18503-C459-4A4E-B260-E4E8639B8A68}" type="datetimeFigureOut">
              <a:rPr lang="en-US" smtClean="0"/>
              <a:t>6/5/2019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D3088C-590B-4A14-9213-8E5E085CCB0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BB18503-C459-4A4E-B260-E4E8639B8A68}" type="datetimeFigureOut">
              <a:rPr lang="en-US" smtClean="0"/>
              <a:t>6/5/2019</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7D3088C-590B-4A14-9213-8E5E085CCB04}"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hyperlink" Target="https://www.rotary.org/en"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oestools.org/" TargetMode="Externa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325143301/7025bd34ba" TargetMode="External"/><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package" Target="../embeddings/Microsoft_Excel_Worksheet1.xlsx"/><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3.gif"/><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oestools.org/" TargetMode="External"/><Relationship Id="rId5" Type="http://schemas.openxmlformats.org/officeDocument/2006/relationships/hyperlink" Target="mailto:SabrinaPack@skywestmedia.com" TargetMode="Externa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1FD8B-99E1-4A59-9491-A043A2046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0"/>
            <a:ext cx="9906000" cy="6858000"/>
          </a:xfrm>
          <a:prstGeom prst="rect">
            <a:avLst/>
          </a:prstGeom>
        </p:spPr>
      </p:pic>
      <p:sp>
        <p:nvSpPr>
          <p:cNvPr id="2" name="Title 1"/>
          <p:cNvSpPr>
            <a:spLocks noGrp="1"/>
          </p:cNvSpPr>
          <p:nvPr>
            <p:ph type="ctrTitle"/>
          </p:nvPr>
        </p:nvSpPr>
        <p:spPr/>
        <p:txBody>
          <a:bodyPr>
            <a:normAutofit/>
          </a:bodyPr>
          <a:lstStyle/>
          <a:p>
            <a:r>
              <a:rPr lang="en-US" dirty="0">
                <a:solidFill>
                  <a:srgbClr val="002060"/>
                </a:solidFill>
              </a:rPr>
              <a:t>New Mexico </a:t>
            </a:r>
            <a:br>
              <a:rPr lang="en-US" dirty="0">
                <a:solidFill>
                  <a:srgbClr val="002060"/>
                </a:solidFill>
              </a:rPr>
            </a:br>
            <a:r>
              <a:rPr lang="en-US" dirty="0">
                <a:solidFill>
                  <a:srgbClr val="002060"/>
                </a:solidFill>
              </a:rPr>
              <a:t>Order of the Eastern Star</a:t>
            </a:r>
          </a:p>
        </p:txBody>
      </p:sp>
      <p:sp>
        <p:nvSpPr>
          <p:cNvPr id="3" name="Subtitle 2"/>
          <p:cNvSpPr>
            <a:spLocks noGrp="1"/>
          </p:cNvSpPr>
          <p:nvPr>
            <p:ph type="subTitle" idx="1"/>
          </p:nvPr>
        </p:nvSpPr>
        <p:spPr>
          <a:xfrm>
            <a:off x="1329266" y="3987166"/>
            <a:ext cx="6400800" cy="1752600"/>
          </a:xfrm>
        </p:spPr>
        <p:txBody>
          <a:bodyPr>
            <a:normAutofit/>
          </a:bodyPr>
          <a:lstStyle/>
          <a:p>
            <a:r>
              <a:rPr lang="en-US" dirty="0">
                <a:solidFill>
                  <a:schemeClr val="bg1"/>
                </a:solidFill>
              </a:rPr>
              <a:t>Striving for a Better Tomorrow </a:t>
            </a:r>
          </a:p>
          <a:p>
            <a:r>
              <a:rPr lang="en-US" dirty="0">
                <a:solidFill>
                  <a:schemeClr val="bg1"/>
                </a:solidFill>
              </a:rPr>
              <a:t>for our Organization</a:t>
            </a:r>
          </a:p>
          <a:p>
            <a:endParaRPr lang="en-US" dirty="0">
              <a:solidFill>
                <a:schemeClr val="bg1"/>
              </a:solidFill>
            </a:endParaRPr>
          </a:p>
          <a:p>
            <a:endParaRPr lang="en-US" dirty="0">
              <a:solidFill>
                <a:schemeClr val="bg1"/>
              </a:solidFill>
            </a:endParaRPr>
          </a:p>
        </p:txBody>
      </p:sp>
      <p:pic>
        <p:nvPicPr>
          <p:cNvPr id="3074" name="Picture 2" descr="https://www.oesnm.org/assets/images/autogen/OESNM-Logo-96_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1439333" cy="129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052" y="5708124"/>
            <a:ext cx="2412251" cy="1200329"/>
          </a:xfrm>
          <a:prstGeom prst="rect">
            <a:avLst/>
          </a:prstGeom>
          <a:noFill/>
        </p:spPr>
        <p:txBody>
          <a:bodyPr wrap="square" rtlCol="0">
            <a:spAutoFit/>
          </a:bodyPr>
          <a:lstStyle/>
          <a:p>
            <a:pPr algn="ctr"/>
            <a:r>
              <a:rPr lang="en-US" dirty="0">
                <a:solidFill>
                  <a:schemeClr val="accent6">
                    <a:lumMod val="50000"/>
                  </a:schemeClr>
                </a:solidFill>
              </a:rPr>
              <a:t>Presentation on Marketing Initiative by  NM OES as of 5/11/2019</a:t>
            </a:r>
          </a:p>
        </p:txBody>
      </p:sp>
    </p:spTree>
    <p:extLst>
      <p:ext uri="{BB962C8B-B14F-4D97-AF65-F5344CB8AC3E}">
        <p14:creationId xmlns:p14="http://schemas.microsoft.com/office/powerpoint/2010/main" val="149516646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62C1-29BA-4241-9DE5-8A109F3EA964}"/>
              </a:ext>
            </a:extLst>
          </p:cNvPr>
          <p:cNvSpPr>
            <a:spLocks noGrp="1"/>
          </p:cNvSpPr>
          <p:nvPr>
            <p:ph type="title"/>
          </p:nvPr>
        </p:nvSpPr>
        <p:spPr/>
        <p:txBody>
          <a:bodyPr/>
          <a:lstStyle/>
          <a:p>
            <a:r>
              <a:rPr lang="en-US" dirty="0"/>
              <a:t>The Road</a:t>
            </a:r>
          </a:p>
        </p:txBody>
      </p:sp>
      <p:pic>
        <p:nvPicPr>
          <p:cNvPr id="5" name="Picture 4">
            <a:extLst>
              <a:ext uri="{FF2B5EF4-FFF2-40B4-BE49-F238E27FC236}">
                <a16:creationId xmlns:a16="http://schemas.microsoft.com/office/drawing/2014/main" id="{217FD5F5-99A9-4375-ADB1-56F718B71D2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76199" y="1417638"/>
            <a:ext cx="4287143" cy="2937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E27D3DFF-C169-4177-B798-6C9A72ADD35E}"/>
              </a:ext>
            </a:extLst>
          </p:cNvPr>
          <p:cNvSpPr>
            <a:spLocks noGrp="1"/>
          </p:cNvSpPr>
          <p:nvPr>
            <p:ph idx="1"/>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pPr marL="137160" indent="0">
              <a:buNone/>
            </a:pPr>
            <a:r>
              <a:rPr lang="en-US" dirty="0">
                <a:solidFill>
                  <a:schemeClr val="bg1"/>
                </a:solidFill>
                <a:latin typeface="Calibri" panose="020F0502020204030204" pitchFamily="34" charset="0"/>
                <a:cs typeface="Calibri" panose="020F0502020204030204" pitchFamily="34" charset="0"/>
              </a:rPr>
              <a:t>The truth is:</a:t>
            </a:r>
          </a:p>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We can’t just keep going the way we are</a:t>
            </a:r>
          </a:p>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We have to be willing to do something new</a:t>
            </a:r>
          </a:p>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If we don’t paint the picture, someone else will do it for us</a:t>
            </a:r>
          </a:p>
          <a:p>
            <a:endParaRPr lang="en-US" dirty="0"/>
          </a:p>
        </p:txBody>
      </p:sp>
      <p:pic>
        <p:nvPicPr>
          <p:cNvPr id="4" name="Picture 3">
            <a:extLst>
              <a:ext uri="{FF2B5EF4-FFF2-40B4-BE49-F238E27FC236}">
                <a16:creationId xmlns:a16="http://schemas.microsoft.com/office/drawing/2014/main" id="{7822CA2F-6F49-469E-B7C2-8221A987924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572000" y="1459412"/>
            <a:ext cx="4489429" cy="292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189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E51E1-1431-4D3B-93ED-C3A6AFFDE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296400" cy="7129153"/>
          </a:xfrm>
          <a:prstGeom prst="rect">
            <a:avLst/>
          </a:prstGeom>
        </p:spPr>
      </p:pic>
      <p:sp>
        <p:nvSpPr>
          <p:cNvPr id="2" name="Title 1"/>
          <p:cNvSpPr>
            <a:spLocks noGrp="1"/>
          </p:cNvSpPr>
          <p:nvPr>
            <p:ph type="ctrTitle"/>
          </p:nvPr>
        </p:nvSpPr>
        <p:spPr>
          <a:xfrm>
            <a:off x="-533400" y="145097"/>
            <a:ext cx="8229600" cy="1828800"/>
          </a:xfrm>
        </p:spPr>
        <p:txBody>
          <a:bodyPr>
            <a:normAutofit/>
          </a:bodyPr>
          <a:lstStyle/>
          <a:p>
            <a:r>
              <a:rPr lang="en-US" sz="5400" dirty="0">
                <a:solidFill>
                  <a:srgbClr val="002060"/>
                </a:solidFill>
              </a:rPr>
              <a:t>If we don’t,</a:t>
            </a:r>
            <a:br>
              <a:rPr lang="en-US" sz="5400" dirty="0">
                <a:solidFill>
                  <a:srgbClr val="002060"/>
                </a:solidFill>
              </a:rPr>
            </a:br>
            <a:r>
              <a:rPr lang="en-US" sz="5400" dirty="0">
                <a:solidFill>
                  <a:srgbClr val="002060"/>
                </a:solidFill>
              </a:rPr>
              <a:t>we won’t be</a:t>
            </a:r>
          </a:p>
        </p:txBody>
      </p:sp>
      <p:sp>
        <p:nvSpPr>
          <p:cNvPr id="4" name="Rectangle 3"/>
          <p:cNvSpPr/>
          <p:nvPr/>
        </p:nvSpPr>
        <p:spPr>
          <a:xfrm>
            <a:off x="0" y="2813070"/>
            <a:ext cx="6324600" cy="35394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chemeClr val="bg2"/>
                </a:solidFill>
                <a:latin typeface="Calibri" panose="020F0502020204030204" pitchFamily="34" charset="0"/>
                <a:cs typeface="Calibri" panose="020F0502020204030204" pitchFamily="34" charset="0"/>
              </a:rPr>
              <a:t>What NM has accomplished since January 2017</a:t>
            </a:r>
          </a:p>
          <a:p>
            <a:pPr algn="ctr"/>
            <a:endParaRPr lang="en-US" sz="2400" b="1" dirty="0">
              <a:ln w="11430"/>
              <a:solidFill>
                <a:schemeClr val="bg2"/>
              </a:solidFill>
              <a:latin typeface="Calibri" panose="020F0502020204030204" pitchFamily="34" charset="0"/>
              <a:cs typeface="Calibri" panose="020F0502020204030204" pitchFamily="34" charset="0"/>
            </a:endParaRPr>
          </a:p>
          <a:p>
            <a:pPr marL="742950" indent="-742950">
              <a:buAutoNum type="arabicPeriod"/>
            </a:pPr>
            <a:r>
              <a:rPr lang="en-US" sz="2400" b="1" dirty="0">
                <a:ln w="11430"/>
                <a:solidFill>
                  <a:schemeClr val="bg2"/>
                </a:solidFill>
                <a:latin typeface="Calibri" panose="020F0502020204030204" pitchFamily="34" charset="0"/>
                <a:cs typeface="Calibri" panose="020F0502020204030204" pitchFamily="34" charset="0"/>
              </a:rPr>
              <a:t>Comprehensively Accessed Where We Were </a:t>
            </a:r>
          </a:p>
          <a:p>
            <a:pPr marL="457200" indent="-457200">
              <a:buFont typeface="+mj-lt"/>
              <a:buAutoNum type="arabicPeriod"/>
            </a:pPr>
            <a:endParaRPr lang="en-US" sz="2400" b="1" dirty="0">
              <a:ln w="11430"/>
              <a:solidFill>
                <a:schemeClr val="bg2"/>
              </a:solidFill>
              <a:latin typeface="Calibri" panose="020F0502020204030204" pitchFamily="34" charset="0"/>
              <a:cs typeface="Calibri" panose="020F0502020204030204" pitchFamily="34" charset="0"/>
            </a:endParaRPr>
          </a:p>
          <a:p>
            <a:pPr marL="742950" indent="-742950">
              <a:buAutoNum type="arabicPeriod"/>
            </a:pPr>
            <a:r>
              <a:rPr lang="en-US" sz="2400" b="1" dirty="0">
                <a:ln w="11430"/>
                <a:solidFill>
                  <a:schemeClr val="bg2"/>
                </a:solidFill>
                <a:latin typeface="Calibri" panose="020F0502020204030204" pitchFamily="34" charset="0"/>
                <a:cs typeface="Calibri" panose="020F0502020204030204" pitchFamily="34" charset="0"/>
              </a:rPr>
              <a:t>Mapped Where We Want to Be</a:t>
            </a:r>
          </a:p>
          <a:p>
            <a:pPr marL="457200" indent="-457200">
              <a:buFont typeface="+mj-lt"/>
              <a:buAutoNum type="arabicPeriod"/>
            </a:pPr>
            <a:endParaRPr lang="en-US" sz="2400" b="1" dirty="0">
              <a:ln w="11430"/>
              <a:solidFill>
                <a:schemeClr val="bg2"/>
              </a:solidFill>
              <a:latin typeface="Calibri" panose="020F0502020204030204" pitchFamily="34" charset="0"/>
              <a:cs typeface="Calibri" panose="020F0502020204030204" pitchFamily="34" charset="0"/>
            </a:endParaRPr>
          </a:p>
          <a:p>
            <a:pPr marL="742950" indent="-742950">
              <a:buAutoNum type="arabicPeriod"/>
            </a:pPr>
            <a:r>
              <a:rPr lang="en-US" sz="2400" b="1" dirty="0">
                <a:ln w="11430"/>
                <a:solidFill>
                  <a:schemeClr val="bg2"/>
                </a:solidFill>
                <a:latin typeface="Calibri" panose="020F0502020204030204" pitchFamily="34" charset="0"/>
                <a:cs typeface="Calibri" panose="020F0502020204030204" pitchFamily="34" charset="0"/>
              </a:rPr>
              <a:t>Began on that Journey</a:t>
            </a:r>
          </a:p>
        </p:txBody>
      </p:sp>
    </p:spTree>
    <p:extLst>
      <p:ext uri="{BB962C8B-B14F-4D97-AF65-F5344CB8AC3E}">
        <p14:creationId xmlns:p14="http://schemas.microsoft.com/office/powerpoint/2010/main" val="2596460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1000"/>
                                        <p:tgtEl>
                                          <p:spTgt spid="4">
                                            <p:txEl>
                                              <p:pRg st="4" end="4"/>
                                            </p:txEl>
                                          </p:spTgt>
                                        </p:tgtEl>
                                      </p:cBhvr>
                                    </p:animEffect>
                                    <p:anim calcmode="lin" valueType="num">
                                      <p:cBhvr>
                                        <p:cTn id="2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anim calcmode="lin" valueType="num">
                                      <p:cBhvr>
                                        <p:cTn id="2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B4D8B7-1E96-451D-945E-02CD3368F8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2" name="Title 1">
            <a:extLst>
              <a:ext uri="{FF2B5EF4-FFF2-40B4-BE49-F238E27FC236}">
                <a16:creationId xmlns:a16="http://schemas.microsoft.com/office/drawing/2014/main" id="{3DF277DF-2CB5-40BB-84BC-81F6D5DC0900}"/>
              </a:ext>
            </a:extLst>
          </p:cNvPr>
          <p:cNvSpPr>
            <a:spLocks noGrp="1"/>
          </p:cNvSpPr>
          <p:nvPr>
            <p:ph type="title"/>
          </p:nvPr>
        </p:nvSpPr>
        <p:spPr>
          <a:xfrm>
            <a:off x="-762000" y="274638"/>
            <a:ext cx="8229600" cy="1143000"/>
          </a:xfrm>
        </p:spPr>
        <p:txBody>
          <a:bodyPr/>
          <a:lstStyle/>
          <a:p>
            <a:r>
              <a:rPr lang="en-US" dirty="0">
                <a:solidFill>
                  <a:schemeClr val="bg2"/>
                </a:solidFill>
              </a:rPr>
              <a:t>The Journey Has Begun</a:t>
            </a:r>
          </a:p>
        </p:txBody>
      </p:sp>
      <p:sp>
        <p:nvSpPr>
          <p:cNvPr id="3" name="Content Placeholder 2">
            <a:extLst>
              <a:ext uri="{FF2B5EF4-FFF2-40B4-BE49-F238E27FC236}">
                <a16:creationId xmlns:a16="http://schemas.microsoft.com/office/drawing/2014/main" id="{B4982627-AC9E-4E8D-940B-3542CA6784D5}"/>
              </a:ext>
            </a:extLst>
          </p:cNvPr>
          <p:cNvSpPr>
            <a:spLocks noGrp="1"/>
          </p:cNvSpPr>
          <p:nvPr>
            <p:ph idx="1"/>
          </p:nvPr>
        </p:nvSpPr>
        <p:spPr>
          <a:xfrm>
            <a:off x="457200" y="1417638"/>
            <a:ext cx="5791200" cy="5287962"/>
          </a:xfrm>
        </p:spPr>
        <p:txBody>
          <a:bodyPr>
            <a:normAutofit fontScale="70000" lnSpcReduction="20000"/>
          </a:bodyPr>
          <a:lstStyle/>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For the past three years, NM has been working toward a goal to address some very difficult issues</a:t>
            </a:r>
          </a:p>
          <a:p>
            <a:pPr>
              <a:buClrTx/>
              <a:buFont typeface="Wingdings" panose="05000000000000000000" pitchFamily="2" charset="2"/>
              <a:buChar char="v"/>
            </a:pPr>
            <a:endParaRPr lang="en-US" sz="3200" dirty="0">
              <a:solidFill>
                <a:schemeClr val="bg2"/>
              </a:solidFill>
              <a:latin typeface="Calibri" panose="020F0502020204030204" pitchFamily="34" charset="0"/>
              <a:cs typeface="Calibri" panose="020F0502020204030204" pitchFamily="34" charset="0"/>
            </a:endParaRPr>
          </a:p>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This has been an organic process, developing into a very structured, planned process with organized participation</a:t>
            </a:r>
          </a:p>
          <a:p>
            <a:pPr>
              <a:buClrTx/>
              <a:buFont typeface="Wingdings" panose="05000000000000000000" pitchFamily="2" charset="2"/>
              <a:buChar char="v"/>
            </a:pPr>
            <a:endParaRPr lang="en-US" sz="3200" dirty="0">
              <a:solidFill>
                <a:schemeClr val="bg2"/>
              </a:solidFill>
              <a:latin typeface="Calibri" panose="020F0502020204030204" pitchFamily="34" charset="0"/>
              <a:cs typeface="Calibri" panose="020F0502020204030204" pitchFamily="34" charset="0"/>
            </a:endParaRPr>
          </a:p>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It takes all of us </a:t>
            </a:r>
          </a:p>
          <a:p>
            <a:pPr>
              <a:buClrTx/>
              <a:buFont typeface="Wingdings" panose="05000000000000000000" pitchFamily="2" charset="2"/>
              <a:buChar char="v"/>
            </a:pPr>
            <a:endParaRPr lang="en-US" sz="3200" dirty="0">
              <a:solidFill>
                <a:schemeClr val="bg2"/>
              </a:solidFill>
              <a:latin typeface="Calibri" panose="020F0502020204030204" pitchFamily="34" charset="0"/>
              <a:cs typeface="Calibri" panose="020F0502020204030204" pitchFamily="34" charset="0"/>
            </a:endParaRPr>
          </a:p>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NM has reached a step to get everyone really involved</a:t>
            </a:r>
          </a:p>
          <a:p>
            <a:pPr marL="137160" indent="0">
              <a:buClrTx/>
              <a:buNone/>
            </a:pPr>
            <a:endParaRPr lang="en-US" sz="3200" dirty="0">
              <a:solidFill>
                <a:schemeClr val="bg2"/>
              </a:solidFill>
              <a:latin typeface="Calibri" panose="020F0502020204030204" pitchFamily="34" charset="0"/>
              <a:cs typeface="Calibri" panose="020F0502020204030204" pitchFamily="34" charset="0"/>
            </a:endParaRPr>
          </a:p>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NM believes it truly takes the highest level of commitment and intensity to achieve what needs to happen. What level are you will to commit?</a:t>
            </a:r>
          </a:p>
          <a:p>
            <a:pPr marL="137160" indent="0">
              <a:buNone/>
            </a:pPr>
            <a:endParaRPr lang="en-US" dirty="0"/>
          </a:p>
          <a:p>
            <a:pPr marL="137160" indent="0">
              <a:buNone/>
            </a:pPr>
            <a:endParaRPr lang="en-US" dirty="0"/>
          </a:p>
        </p:txBody>
      </p:sp>
      <p:sp>
        <p:nvSpPr>
          <p:cNvPr id="4" name="Rectangle 3">
            <a:extLst>
              <a:ext uri="{FF2B5EF4-FFF2-40B4-BE49-F238E27FC236}">
                <a16:creationId xmlns:a16="http://schemas.microsoft.com/office/drawing/2014/main" id="{1FE3DA50-FEA7-4D80-9919-E9052BF5F64B}"/>
              </a:ext>
            </a:extLst>
          </p:cNvPr>
          <p:cNvSpPr/>
          <p:nvPr/>
        </p:nvSpPr>
        <p:spPr>
          <a:xfrm>
            <a:off x="5486400" y="1090831"/>
            <a:ext cx="4572000" cy="3416320"/>
          </a:xfrm>
          <a:prstGeom prst="rect">
            <a:avLst/>
          </a:prstGeom>
        </p:spPr>
        <p:txBody>
          <a:bodyPr>
            <a:spAutoFit/>
          </a:bodyPr>
          <a:lstStyle/>
          <a:p>
            <a:pPr marL="137160" indent="0" algn="ctr">
              <a:buNone/>
            </a:pPr>
            <a:r>
              <a:rPr lang="en-US" b="1" dirty="0">
                <a:solidFill>
                  <a:schemeClr val="bg1">
                    <a:lumMod val="95000"/>
                    <a:lumOff val="5000"/>
                  </a:schemeClr>
                </a:solidFill>
              </a:rPr>
              <a:t>Level of commitment </a:t>
            </a:r>
          </a:p>
          <a:p>
            <a:pPr marL="137160" indent="0" algn="ctr">
              <a:buNone/>
            </a:pPr>
            <a:r>
              <a:rPr lang="en-US" b="1" dirty="0">
                <a:solidFill>
                  <a:schemeClr val="bg1">
                    <a:lumMod val="95000"/>
                    <a:lumOff val="5000"/>
                  </a:schemeClr>
                </a:solidFill>
              </a:rPr>
              <a:t>1------------5-----------10</a:t>
            </a:r>
          </a:p>
          <a:p>
            <a:pPr marL="137160" indent="0" algn="ctr">
              <a:buNone/>
            </a:pPr>
            <a:endParaRPr lang="en-US" b="1" dirty="0">
              <a:solidFill>
                <a:schemeClr val="bg1">
                  <a:lumMod val="95000"/>
                  <a:lumOff val="5000"/>
                </a:schemeClr>
              </a:solidFill>
            </a:endParaRPr>
          </a:p>
          <a:p>
            <a:pPr marL="137160" indent="0" algn="ctr">
              <a:buNone/>
            </a:pPr>
            <a:endParaRPr lang="en-US" b="1" dirty="0">
              <a:solidFill>
                <a:schemeClr val="bg1">
                  <a:lumMod val="95000"/>
                  <a:lumOff val="5000"/>
                </a:schemeClr>
              </a:solidFill>
            </a:endParaRPr>
          </a:p>
          <a:p>
            <a:pPr marL="137160" algn="ctr"/>
            <a:r>
              <a:rPr lang="en-US" b="1" dirty="0">
                <a:solidFill>
                  <a:schemeClr val="bg1">
                    <a:lumMod val="95000"/>
                    <a:lumOff val="5000"/>
                  </a:schemeClr>
                </a:solidFill>
              </a:rPr>
              <a:t>Level of Intensity</a:t>
            </a:r>
          </a:p>
          <a:p>
            <a:pPr marL="137160" indent="0" algn="ctr">
              <a:buNone/>
            </a:pPr>
            <a:endParaRPr lang="en-US" b="1" dirty="0">
              <a:solidFill>
                <a:schemeClr val="bg1">
                  <a:lumMod val="95000"/>
                  <a:lumOff val="5000"/>
                </a:schemeClr>
              </a:solidFill>
            </a:endParaRPr>
          </a:p>
          <a:p>
            <a:pPr marL="137160" indent="0" algn="ctr">
              <a:buNone/>
            </a:pPr>
            <a:r>
              <a:rPr lang="en-US" b="1" dirty="0">
                <a:solidFill>
                  <a:schemeClr val="bg1">
                    <a:lumMod val="95000"/>
                    <a:lumOff val="5000"/>
                  </a:schemeClr>
                </a:solidFill>
              </a:rPr>
              <a:t> 1---------5------------10</a:t>
            </a:r>
          </a:p>
          <a:p>
            <a:pPr marL="137160" indent="0" algn="ctr">
              <a:buNone/>
            </a:pPr>
            <a:endParaRPr lang="en-US" b="1" dirty="0">
              <a:solidFill>
                <a:schemeClr val="bg1">
                  <a:lumMod val="95000"/>
                  <a:lumOff val="5000"/>
                </a:schemeClr>
              </a:solidFill>
            </a:endParaRPr>
          </a:p>
          <a:p>
            <a:pPr marL="137160" indent="0" algn="ctr">
              <a:buNone/>
            </a:pPr>
            <a:endParaRPr lang="en-US" b="1" dirty="0">
              <a:solidFill>
                <a:schemeClr val="bg1">
                  <a:lumMod val="95000"/>
                  <a:lumOff val="5000"/>
                </a:schemeClr>
              </a:solidFill>
            </a:endParaRPr>
          </a:p>
          <a:p>
            <a:pPr marL="137160" indent="0" algn="ctr">
              <a:buNone/>
            </a:pPr>
            <a:endParaRPr lang="en-US" b="1" dirty="0">
              <a:solidFill>
                <a:schemeClr val="bg1">
                  <a:lumMod val="95000"/>
                  <a:lumOff val="5000"/>
                </a:schemeClr>
              </a:solidFill>
            </a:endParaRPr>
          </a:p>
          <a:p>
            <a:pPr marL="137160" indent="0" algn="ctr">
              <a:buNone/>
            </a:pPr>
            <a:r>
              <a:rPr lang="en-US" b="1" dirty="0">
                <a:solidFill>
                  <a:schemeClr val="bg1">
                    <a:lumMod val="95000"/>
                    <a:lumOff val="5000"/>
                  </a:schemeClr>
                </a:solidFill>
              </a:rPr>
              <a:t>What are you willing to</a:t>
            </a:r>
          </a:p>
          <a:p>
            <a:pPr marL="137160" indent="0" algn="ctr">
              <a:buNone/>
            </a:pPr>
            <a:r>
              <a:rPr lang="en-US" b="1" dirty="0">
                <a:solidFill>
                  <a:schemeClr val="bg1">
                    <a:lumMod val="95000"/>
                    <a:lumOff val="5000"/>
                  </a:schemeClr>
                </a:solidFill>
              </a:rPr>
              <a:t>Commit“?</a:t>
            </a:r>
          </a:p>
        </p:txBody>
      </p:sp>
    </p:spTree>
    <p:extLst>
      <p:ext uri="{BB962C8B-B14F-4D97-AF65-F5344CB8AC3E}">
        <p14:creationId xmlns:p14="http://schemas.microsoft.com/office/powerpoint/2010/main" val="16172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6369F-A934-4057-98F5-FBF0872C9D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C:\Users\Sabrina\Desktop\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628621" cy="4966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solidFill>
                  <a:schemeClr val="bg2"/>
                </a:solidFill>
              </a:rPr>
              <a:t>Vision and Mission Created 2017</a:t>
            </a:r>
          </a:p>
        </p:txBody>
      </p:sp>
      <p:sp>
        <p:nvSpPr>
          <p:cNvPr id="3" name="Content Placeholder 2"/>
          <p:cNvSpPr>
            <a:spLocks noGrp="1"/>
          </p:cNvSpPr>
          <p:nvPr>
            <p:ph idx="1"/>
          </p:nvPr>
        </p:nvSpPr>
        <p:spPr>
          <a:xfrm>
            <a:off x="457200" y="1828800"/>
            <a:ext cx="8229600" cy="4709160"/>
          </a:xfrm>
        </p:spPr>
        <p:txBody>
          <a:bodyPr>
            <a:normAutofit/>
          </a:bodyPr>
          <a:lstStyle/>
          <a:p>
            <a:pPr marL="137160" indent="0" algn="ctr">
              <a:buNone/>
            </a:pPr>
            <a:r>
              <a:rPr lang="en-US" dirty="0">
                <a:solidFill>
                  <a:srgbClr val="002060"/>
                </a:solidFill>
              </a:rPr>
              <a:t>It is essential to have unified brand message.</a:t>
            </a:r>
          </a:p>
          <a:p>
            <a:pPr marL="137160" indent="0" algn="ctr">
              <a:buNone/>
            </a:pPr>
            <a:endParaRPr lang="en-US" dirty="0">
              <a:solidFill>
                <a:srgbClr val="002060"/>
              </a:solidFill>
            </a:endParaRPr>
          </a:p>
          <a:p>
            <a:pPr marL="137160" indent="0" algn="ctr">
              <a:buNone/>
            </a:pPr>
            <a:r>
              <a:rPr lang="en-US" dirty="0">
                <a:solidFill>
                  <a:srgbClr val="002060"/>
                </a:solidFill>
              </a:rPr>
              <a:t> </a:t>
            </a:r>
            <a:r>
              <a:rPr lang="en-US" dirty="0">
                <a:solidFill>
                  <a:srgbClr val="FF0000"/>
                </a:solidFill>
              </a:rPr>
              <a:t>Vision</a:t>
            </a:r>
            <a:endParaRPr lang="en-US" b="1" dirty="0">
              <a:solidFill>
                <a:srgbClr val="002060"/>
              </a:solidFill>
            </a:endParaRPr>
          </a:p>
          <a:p>
            <a:pPr marL="137160" indent="0" algn="ctr">
              <a:buNone/>
            </a:pPr>
            <a:r>
              <a:rPr lang="en-US" b="1" dirty="0">
                <a:solidFill>
                  <a:srgbClr val="002060"/>
                </a:solidFill>
              </a:rPr>
              <a:t>“Together we enhance lives and communities through service and fellowship based on biblical principles.”</a:t>
            </a:r>
          </a:p>
          <a:p>
            <a:pPr marL="137160" indent="0" algn="ctr">
              <a:buNone/>
            </a:pPr>
            <a:endParaRPr lang="en-US" b="1" dirty="0">
              <a:solidFill>
                <a:srgbClr val="002060"/>
              </a:solidFill>
            </a:endParaRPr>
          </a:p>
          <a:p>
            <a:pPr marL="137160" indent="0" algn="ctr">
              <a:buNone/>
            </a:pPr>
            <a:r>
              <a:rPr lang="en-US" dirty="0">
                <a:solidFill>
                  <a:srgbClr val="FF0000"/>
                </a:solidFill>
              </a:rPr>
              <a:t>Mission</a:t>
            </a:r>
            <a:endParaRPr lang="en-US" dirty="0">
              <a:solidFill>
                <a:srgbClr val="002060"/>
              </a:solidFill>
            </a:endParaRPr>
          </a:p>
          <a:p>
            <a:pPr marL="137160" indent="0" algn="ctr">
              <a:buNone/>
            </a:pPr>
            <a:r>
              <a:rPr lang="en-US" b="1" dirty="0">
                <a:solidFill>
                  <a:srgbClr val="002060"/>
                </a:solidFill>
              </a:rPr>
              <a:t>Join! Learn! Impact Your World!</a:t>
            </a:r>
          </a:p>
          <a:p>
            <a:pPr marL="137160" indent="0" algn="ctr">
              <a:buNone/>
            </a:pPr>
            <a:endParaRPr lang="en-US" b="1" dirty="0">
              <a:solidFill>
                <a:srgbClr val="002060"/>
              </a:solidFill>
            </a:endParaRPr>
          </a:p>
        </p:txBody>
      </p:sp>
    </p:spTree>
    <p:extLst>
      <p:ext uri="{BB962C8B-B14F-4D97-AF65-F5344CB8AC3E}">
        <p14:creationId xmlns:p14="http://schemas.microsoft.com/office/powerpoint/2010/main" val="10330270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026"/>
                                        </p:tgtEl>
                                      </p:cBhvr>
                                    </p:animEffect>
                                    <p:anim calcmode="lin" valueType="num">
                                      <p:cBhvr>
                                        <p:cTn id="7"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026"/>
                                        </p:tgtEl>
                                        <p:attrNameLst>
                                          <p:attrName>ppt_h</p:attrName>
                                        </p:attrNameLst>
                                      </p:cBhvr>
                                      <p:tavLst>
                                        <p:tav tm="0">
                                          <p:val>
                                            <p:strVal val="ppt_h"/>
                                          </p:val>
                                        </p:tav>
                                        <p:tav tm="100000">
                                          <p:val>
                                            <p:strVal val="ppt_h"/>
                                          </p:val>
                                        </p:tav>
                                      </p:tavLst>
                                    </p:anim>
                                    <p:set>
                                      <p:cBhvr>
                                        <p:cTn id="9" dur="1" fill="hold">
                                          <p:stCondLst>
                                            <p:cond delay="1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4EA6D-DBCF-45FB-A9D1-D04EEDFA6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89" y="-9585"/>
            <a:ext cx="9144000" cy="6858000"/>
          </a:xfrm>
          <a:prstGeom prst="rect">
            <a:avLst/>
          </a:prstGeom>
        </p:spPr>
      </p:pic>
      <p:sp>
        <p:nvSpPr>
          <p:cNvPr id="5" name="Title 1"/>
          <p:cNvSpPr txBox="1">
            <a:spLocks/>
          </p:cNvSpPr>
          <p:nvPr/>
        </p:nvSpPr>
        <p:spPr>
          <a:xfrm>
            <a:off x="236621" y="2173705"/>
            <a:ext cx="8763000" cy="8382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sz="4000" dirty="0">
              <a:solidFill>
                <a:srgbClr val="FF0000"/>
              </a:solidFill>
            </a:endParaRPr>
          </a:p>
        </p:txBody>
      </p:sp>
      <p:sp>
        <p:nvSpPr>
          <p:cNvPr id="9" name="Title 1"/>
          <p:cNvSpPr txBox="1">
            <a:spLocks/>
          </p:cNvSpPr>
          <p:nvPr/>
        </p:nvSpPr>
        <p:spPr>
          <a:xfrm>
            <a:off x="491289" y="548640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dirty="0">
              <a:solidFill>
                <a:srgbClr val="002060"/>
              </a:solidFill>
            </a:endParaRPr>
          </a:p>
        </p:txBody>
      </p:sp>
      <p:sp>
        <p:nvSpPr>
          <p:cNvPr id="3" name="Title 2"/>
          <p:cNvSpPr>
            <a:spLocks noGrp="1"/>
          </p:cNvSpPr>
          <p:nvPr>
            <p:ph type="title"/>
          </p:nvPr>
        </p:nvSpPr>
        <p:spPr>
          <a:xfrm>
            <a:off x="491289" y="152399"/>
            <a:ext cx="3318711" cy="2859505"/>
          </a:xfrm>
        </p:spPr>
        <p:txBody>
          <a:bodyPr>
            <a:normAutofit/>
          </a:bodyPr>
          <a:lstStyle/>
          <a:p>
            <a:r>
              <a:rPr lang="en-US" dirty="0">
                <a:solidFill>
                  <a:schemeClr val="bg2"/>
                </a:solidFill>
              </a:rPr>
              <a:t>A View of the Marketing Process</a:t>
            </a:r>
          </a:p>
        </p:txBody>
      </p:sp>
      <p:grpSp>
        <p:nvGrpSpPr>
          <p:cNvPr id="12" name="Group 11"/>
          <p:cNvGrpSpPr>
            <a:grpSpLocks/>
          </p:cNvGrpSpPr>
          <p:nvPr/>
        </p:nvGrpSpPr>
        <p:grpSpPr bwMode="auto">
          <a:xfrm>
            <a:off x="4119535" y="939383"/>
            <a:ext cx="4572001" cy="5813425"/>
            <a:chOff x="144" y="240"/>
            <a:chExt cx="2880" cy="3662"/>
          </a:xfrm>
        </p:grpSpPr>
        <p:grpSp>
          <p:nvGrpSpPr>
            <p:cNvPr id="13" name="Group 12"/>
            <p:cNvGrpSpPr>
              <a:grpSpLocks/>
            </p:cNvGrpSpPr>
            <p:nvPr/>
          </p:nvGrpSpPr>
          <p:grpSpPr bwMode="auto">
            <a:xfrm>
              <a:off x="144" y="240"/>
              <a:ext cx="2880" cy="3647"/>
              <a:chOff x="144" y="240"/>
              <a:chExt cx="2880" cy="3647"/>
            </a:xfrm>
          </p:grpSpPr>
          <p:sp>
            <p:nvSpPr>
              <p:cNvPr id="16" name="Line 35"/>
              <p:cNvSpPr>
                <a:spLocks noChangeShapeType="1"/>
              </p:cNvSpPr>
              <p:nvPr/>
            </p:nvSpPr>
            <p:spPr bwMode="auto">
              <a:xfrm>
                <a:off x="161" y="2460"/>
                <a:ext cx="28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endParaRPr lang="en-US" dirty="0"/>
              </a:p>
            </p:txBody>
          </p:sp>
          <p:sp>
            <p:nvSpPr>
              <p:cNvPr id="17" name="Line 36"/>
              <p:cNvSpPr>
                <a:spLocks noChangeShapeType="1"/>
              </p:cNvSpPr>
              <p:nvPr/>
            </p:nvSpPr>
            <p:spPr bwMode="auto">
              <a:xfrm>
                <a:off x="162" y="1358"/>
                <a:ext cx="28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endParaRPr lang="en-US" dirty="0"/>
              </a:p>
            </p:txBody>
          </p:sp>
          <p:sp>
            <p:nvSpPr>
              <p:cNvPr id="18" name="Line 37"/>
              <p:cNvSpPr>
                <a:spLocks noChangeShapeType="1"/>
              </p:cNvSpPr>
              <p:nvPr/>
            </p:nvSpPr>
            <p:spPr bwMode="auto">
              <a:xfrm>
                <a:off x="144" y="856"/>
                <a:ext cx="28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endParaRPr lang="en-US" dirty="0"/>
              </a:p>
            </p:txBody>
          </p:sp>
          <p:sp>
            <p:nvSpPr>
              <p:cNvPr id="19" name="Line 38"/>
              <p:cNvSpPr>
                <a:spLocks noChangeShapeType="1"/>
              </p:cNvSpPr>
              <p:nvPr/>
            </p:nvSpPr>
            <p:spPr bwMode="auto">
              <a:xfrm>
                <a:off x="1591" y="510"/>
                <a:ext cx="0" cy="30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endParaRPr lang="en-US" dirty="0"/>
              </a:p>
            </p:txBody>
          </p:sp>
          <p:sp>
            <p:nvSpPr>
              <p:cNvPr id="20" name="Rectangle 19"/>
              <p:cNvSpPr>
                <a:spLocks noChangeArrowheads="1"/>
              </p:cNvSpPr>
              <p:nvPr/>
            </p:nvSpPr>
            <p:spPr bwMode="auto">
              <a:xfrm>
                <a:off x="151" y="404"/>
                <a:ext cx="2873" cy="3311"/>
              </a:xfrm>
              <a:prstGeom prst="rect">
                <a:avLst/>
              </a:prstGeom>
              <a:noFill/>
              <a:ln w="12700">
                <a:solidFill>
                  <a:schemeClr val="tx1"/>
                </a:solidFill>
                <a:miter lim="800000"/>
                <a:headEnd/>
                <a:tailEnd/>
              </a:ln>
              <a:effectLst>
                <a:outerShdw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21" name="Rectangle 20"/>
              <p:cNvSpPr>
                <a:spLocks noChangeArrowheads="1"/>
              </p:cNvSpPr>
              <p:nvPr/>
            </p:nvSpPr>
            <p:spPr bwMode="auto">
              <a:xfrm>
                <a:off x="391" y="1621"/>
                <a:ext cx="2400" cy="1650"/>
              </a:xfrm>
              <a:prstGeom prst="rect">
                <a:avLst/>
              </a:prstGeom>
              <a:solidFill>
                <a:schemeClr val="hlink"/>
              </a:solidFill>
              <a:ln w="12700">
                <a:noFill/>
                <a:miter lim="800000"/>
                <a:headEnd/>
                <a:tailEnd/>
              </a:ln>
              <a:effectLst>
                <a:outerShdw dist="107763" dir="2700000" algn="ctr" rotWithShape="0">
                  <a:srgbClr val="808080"/>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22" name="Rectangle 21"/>
              <p:cNvSpPr>
                <a:spLocks noChangeArrowheads="1"/>
              </p:cNvSpPr>
              <p:nvPr/>
            </p:nvSpPr>
            <p:spPr bwMode="auto">
              <a:xfrm>
                <a:off x="821" y="1641"/>
                <a:ext cx="14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800" b="1" dirty="0">
                    <a:latin typeface="Arial" charset="0"/>
                  </a:rPr>
                  <a:t>Marketing Strategy</a:t>
                </a:r>
              </a:p>
            </p:txBody>
          </p:sp>
          <p:sp>
            <p:nvSpPr>
              <p:cNvPr id="23" name="Rectangle 22"/>
              <p:cNvSpPr>
                <a:spLocks noChangeArrowheads="1"/>
              </p:cNvSpPr>
              <p:nvPr/>
            </p:nvSpPr>
            <p:spPr bwMode="auto">
              <a:xfrm>
                <a:off x="646" y="2316"/>
                <a:ext cx="1893" cy="825"/>
              </a:xfrm>
              <a:prstGeom prst="rect">
                <a:avLst/>
              </a:prstGeom>
              <a:solidFill>
                <a:srgbClr val="C6BFB3"/>
              </a:solidFill>
              <a:ln w="12700">
                <a:solidFill>
                  <a:schemeClr val="bg2"/>
                </a:solidFill>
                <a:miter lim="800000"/>
                <a:headEnd/>
                <a:tailEnd/>
              </a:ln>
              <a:effectLst>
                <a:outerShdw dist="45791" dir="2021404" algn="ctr" rotWithShape="0">
                  <a:srgbClr val="BBA69C"/>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24" name="Rectangle 23"/>
              <p:cNvSpPr>
                <a:spLocks noChangeArrowheads="1"/>
              </p:cNvSpPr>
              <p:nvPr/>
            </p:nvSpPr>
            <p:spPr bwMode="auto">
              <a:xfrm>
                <a:off x="779" y="2555"/>
                <a:ext cx="723" cy="224"/>
              </a:xfrm>
              <a:prstGeom prst="rect">
                <a:avLst/>
              </a:prstGeom>
              <a:solidFill>
                <a:srgbClr val="B478A3"/>
              </a:solidFill>
              <a:ln w="12700">
                <a:noFill/>
                <a:miter lim="800000"/>
                <a:headEnd/>
                <a:tailEnd/>
              </a:ln>
              <a:effectLst>
                <a:outerShdw dist="35921"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25" name="Rectangle 24"/>
              <p:cNvSpPr>
                <a:spLocks noChangeArrowheads="1"/>
              </p:cNvSpPr>
              <p:nvPr/>
            </p:nvSpPr>
            <p:spPr bwMode="auto">
              <a:xfrm>
                <a:off x="868" y="2584"/>
                <a:ext cx="53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Product</a:t>
                </a:r>
              </a:p>
            </p:txBody>
          </p:sp>
          <p:sp>
            <p:nvSpPr>
              <p:cNvPr id="26" name="Rectangle 25"/>
              <p:cNvSpPr>
                <a:spLocks noChangeArrowheads="1"/>
              </p:cNvSpPr>
              <p:nvPr/>
            </p:nvSpPr>
            <p:spPr bwMode="auto">
              <a:xfrm>
                <a:off x="786" y="2852"/>
                <a:ext cx="723" cy="224"/>
              </a:xfrm>
              <a:prstGeom prst="rect">
                <a:avLst/>
              </a:prstGeom>
              <a:solidFill>
                <a:srgbClr val="B478A3"/>
              </a:solidFill>
              <a:ln w="12700">
                <a:noFill/>
                <a:miter lim="800000"/>
                <a:headEnd/>
                <a:tailEnd/>
              </a:ln>
              <a:effectLst>
                <a:outerShdw dist="35921"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27" name="Rectangle 26"/>
              <p:cNvSpPr>
                <a:spLocks noChangeArrowheads="1"/>
              </p:cNvSpPr>
              <p:nvPr/>
            </p:nvSpPr>
            <p:spPr bwMode="auto">
              <a:xfrm>
                <a:off x="1678" y="2555"/>
                <a:ext cx="724" cy="224"/>
              </a:xfrm>
              <a:prstGeom prst="rect">
                <a:avLst/>
              </a:prstGeom>
              <a:solidFill>
                <a:srgbClr val="B478A3"/>
              </a:solidFill>
              <a:ln w="12700">
                <a:noFill/>
                <a:miter lim="800000"/>
                <a:headEnd/>
                <a:tailEnd/>
              </a:ln>
              <a:effectLst>
                <a:outerShdw dist="35921"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28" name="Rectangle 27"/>
              <p:cNvSpPr>
                <a:spLocks noChangeArrowheads="1"/>
              </p:cNvSpPr>
              <p:nvPr/>
            </p:nvSpPr>
            <p:spPr bwMode="auto">
              <a:xfrm>
                <a:off x="1668" y="2584"/>
                <a:ext cx="74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Distribution</a:t>
                </a:r>
              </a:p>
            </p:txBody>
          </p:sp>
          <p:sp>
            <p:nvSpPr>
              <p:cNvPr id="29" name="Rectangle 28"/>
              <p:cNvSpPr>
                <a:spLocks noChangeArrowheads="1"/>
              </p:cNvSpPr>
              <p:nvPr/>
            </p:nvSpPr>
            <p:spPr bwMode="auto">
              <a:xfrm>
                <a:off x="1674" y="2852"/>
                <a:ext cx="722" cy="224"/>
              </a:xfrm>
              <a:prstGeom prst="rect">
                <a:avLst/>
              </a:prstGeom>
              <a:solidFill>
                <a:srgbClr val="B478A3"/>
              </a:solidFill>
              <a:ln w="12700">
                <a:noFill/>
                <a:miter lim="800000"/>
                <a:headEnd/>
                <a:tailEnd/>
              </a:ln>
              <a:effectLst>
                <a:outerShdw dist="35921"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dirty="0"/>
              </a:p>
            </p:txBody>
          </p:sp>
          <p:sp>
            <p:nvSpPr>
              <p:cNvPr id="30" name="Rectangle 29"/>
              <p:cNvSpPr>
                <a:spLocks noChangeArrowheads="1"/>
              </p:cNvSpPr>
              <p:nvPr/>
            </p:nvSpPr>
            <p:spPr bwMode="auto">
              <a:xfrm>
                <a:off x="1833" y="2880"/>
                <a:ext cx="388"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Price</a:t>
                </a:r>
              </a:p>
            </p:txBody>
          </p:sp>
          <p:sp>
            <p:nvSpPr>
              <p:cNvPr id="31" name="Rectangle 30"/>
              <p:cNvSpPr>
                <a:spLocks noChangeArrowheads="1"/>
              </p:cNvSpPr>
              <p:nvPr/>
            </p:nvSpPr>
            <p:spPr bwMode="auto">
              <a:xfrm>
                <a:off x="980" y="2295"/>
                <a:ext cx="118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2000" b="1" dirty="0">
                    <a:solidFill>
                      <a:schemeClr val="tx1"/>
                    </a:solidFill>
                    <a:latin typeface="Arial" charset="0"/>
                  </a:rPr>
                  <a:t>Marketing Mix</a:t>
                </a:r>
              </a:p>
            </p:txBody>
          </p:sp>
          <p:sp>
            <p:nvSpPr>
              <p:cNvPr id="32" name="Rectangle 31"/>
              <p:cNvSpPr>
                <a:spLocks noChangeArrowheads="1"/>
              </p:cNvSpPr>
              <p:nvPr/>
            </p:nvSpPr>
            <p:spPr bwMode="auto">
              <a:xfrm>
                <a:off x="653" y="1934"/>
                <a:ext cx="1886" cy="359"/>
              </a:xfrm>
              <a:prstGeom prst="rect">
                <a:avLst/>
              </a:prstGeom>
              <a:solidFill>
                <a:srgbClr val="B478A3"/>
              </a:solidFill>
              <a:ln w="12700">
                <a:solidFill>
                  <a:schemeClr val="bg2"/>
                </a:solidFill>
                <a:miter lim="800000"/>
                <a:headEnd/>
                <a:tailEnd/>
              </a:ln>
              <a:effectLst>
                <a:outerShdw dist="53882"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sz="2400" b="1" dirty="0">
                  <a:solidFill>
                    <a:schemeClr val="tx1"/>
                  </a:solidFill>
                  <a:latin typeface="Times New Roman" pitchFamily="18" charset="0"/>
                </a:endParaRPr>
              </a:p>
            </p:txBody>
          </p:sp>
          <p:sp>
            <p:nvSpPr>
              <p:cNvPr id="33" name="Rectangle 32"/>
              <p:cNvSpPr>
                <a:spLocks noChangeArrowheads="1"/>
              </p:cNvSpPr>
              <p:nvPr/>
            </p:nvSpPr>
            <p:spPr bwMode="auto">
              <a:xfrm>
                <a:off x="979" y="240"/>
                <a:ext cx="1168" cy="359"/>
              </a:xfrm>
              <a:prstGeom prst="rect">
                <a:avLst/>
              </a:prstGeom>
              <a:solidFill>
                <a:srgbClr val="82C332"/>
              </a:solidFill>
              <a:ln w="12700">
                <a:noFill/>
                <a:miter lim="800000"/>
                <a:headEnd/>
                <a:tailEnd/>
              </a:ln>
              <a:effectLst>
                <a:outerShdw dist="89803"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sz="1400" b="1" dirty="0">
                  <a:solidFill>
                    <a:schemeClr val="tx1"/>
                  </a:solidFill>
                  <a:latin typeface="Arial" charset="0"/>
                </a:endParaRPr>
              </a:p>
            </p:txBody>
          </p:sp>
          <p:sp>
            <p:nvSpPr>
              <p:cNvPr id="34" name="Rectangle 33"/>
              <p:cNvSpPr>
                <a:spLocks noChangeArrowheads="1"/>
              </p:cNvSpPr>
              <p:nvPr/>
            </p:nvSpPr>
            <p:spPr bwMode="auto">
              <a:xfrm>
                <a:off x="979" y="240"/>
                <a:ext cx="1224"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Business Vision and Mission Statement</a:t>
                </a:r>
              </a:p>
            </p:txBody>
          </p:sp>
          <p:sp>
            <p:nvSpPr>
              <p:cNvPr id="35" name="Rectangle 34"/>
              <p:cNvSpPr>
                <a:spLocks noChangeArrowheads="1"/>
              </p:cNvSpPr>
              <p:nvPr/>
            </p:nvSpPr>
            <p:spPr bwMode="auto">
              <a:xfrm>
                <a:off x="979" y="702"/>
                <a:ext cx="1168" cy="359"/>
              </a:xfrm>
              <a:prstGeom prst="rect">
                <a:avLst/>
              </a:prstGeom>
              <a:solidFill>
                <a:srgbClr val="00AFD7"/>
              </a:solidFill>
              <a:ln w="12700">
                <a:solidFill>
                  <a:schemeClr val="bg2"/>
                </a:solidFill>
                <a:miter lim="800000"/>
                <a:headEnd/>
                <a:tailEnd/>
              </a:ln>
              <a:effectLst>
                <a:outerShdw dist="89803"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sz="1400" b="1" dirty="0">
                  <a:solidFill>
                    <a:schemeClr val="tx1"/>
                  </a:solidFill>
                  <a:latin typeface="Arial" charset="0"/>
                </a:endParaRPr>
              </a:p>
            </p:txBody>
          </p:sp>
          <p:sp>
            <p:nvSpPr>
              <p:cNvPr id="36" name="Rectangle 35"/>
              <p:cNvSpPr>
                <a:spLocks noChangeArrowheads="1"/>
              </p:cNvSpPr>
              <p:nvPr/>
            </p:nvSpPr>
            <p:spPr bwMode="auto">
              <a:xfrm>
                <a:off x="1035" y="753"/>
                <a:ext cx="1112"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Situation or SWOT Analysis</a:t>
                </a:r>
              </a:p>
            </p:txBody>
          </p:sp>
          <p:sp>
            <p:nvSpPr>
              <p:cNvPr id="37" name="Rectangle 36"/>
              <p:cNvSpPr>
                <a:spLocks noChangeArrowheads="1"/>
              </p:cNvSpPr>
              <p:nvPr/>
            </p:nvSpPr>
            <p:spPr bwMode="auto">
              <a:xfrm>
                <a:off x="979" y="1164"/>
                <a:ext cx="1168" cy="359"/>
              </a:xfrm>
              <a:prstGeom prst="rect">
                <a:avLst/>
              </a:prstGeom>
              <a:solidFill>
                <a:srgbClr val="FDE118"/>
              </a:solidFill>
              <a:ln w="12700">
                <a:noFill/>
                <a:miter lim="800000"/>
                <a:headEnd/>
                <a:tailEnd/>
              </a:ln>
              <a:effectLst>
                <a:outerShdw dist="89803"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sz="1400" b="1" dirty="0">
                  <a:solidFill>
                    <a:schemeClr val="tx1"/>
                  </a:solidFill>
                  <a:latin typeface="Arial" charset="0"/>
                </a:endParaRPr>
              </a:p>
            </p:txBody>
          </p:sp>
          <p:sp>
            <p:nvSpPr>
              <p:cNvPr id="38" name="Rectangle 37"/>
              <p:cNvSpPr>
                <a:spLocks noChangeArrowheads="1"/>
              </p:cNvSpPr>
              <p:nvPr/>
            </p:nvSpPr>
            <p:spPr bwMode="auto">
              <a:xfrm>
                <a:off x="1007" y="1261"/>
                <a:ext cx="116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latin typeface="Arial" charset="0"/>
                  </a:rPr>
                  <a:t>Objectives</a:t>
                </a:r>
              </a:p>
            </p:txBody>
          </p:sp>
          <p:sp>
            <p:nvSpPr>
              <p:cNvPr id="39" name="Rectangle 38"/>
              <p:cNvSpPr>
                <a:spLocks noChangeArrowheads="1"/>
              </p:cNvSpPr>
              <p:nvPr/>
            </p:nvSpPr>
            <p:spPr bwMode="auto">
              <a:xfrm>
                <a:off x="979" y="3425"/>
                <a:ext cx="1168" cy="462"/>
              </a:xfrm>
              <a:prstGeom prst="rect">
                <a:avLst/>
              </a:prstGeom>
              <a:solidFill>
                <a:srgbClr val="82C332"/>
              </a:solidFill>
              <a:ln w="12700">
                <a:noFill/>
                <a:miter lim="800000"/>
                <a:headEnd/>
                <a:tailEnd/>
              </a:ln>
              <a:effectLst>
                <a:outerShdw dist="89803" dir="2700000" algn="ctr" rotWithShape="0">
                  <a:schemeClr val="bg2"/>
                </a:outerShdw>
              </a:effectLst>
            </p:spPr>
            <p:txBody>
              <a:bodyPr wrap="none" anchor="ct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defRPr/>
                </a:pPr>
                <a:endParaRPr lang="en-US" sz="2400" b="1" dirty="0">
                  <a:solidFill>
                    <a:schemeClr val="tx1"/>
                  </a:solidFill>
                  <a:latin typeface="Times New Roman" pitchFamily="18" charset="0"/>
                </a:endParaRPr>
              </a:p>
            </p:txBody>
          </p:sp>
          <p:sp>
            <p:nvSpPr>
              <p:cNvPr id="40" name="Rectangle 39"/>
              <p:cNvSpPr>
                <a:spLocks noChangeArrowheads="1"/>
              </p:cNvSpPr>
              <p:nvPr/>
            </p:nvSpPr>
            <p:spPr bwMode="auto">
              <a:xfrm>
                <a:off x="1035" y="3491"/>
                <a:ext cx="111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endParaRPr lang="en-US" altLang="en-US" sz="1600" b="1" dirty="0">
                  <a:solidFill>
                    <a:schemeClr val="tx1"/>
                  </a:solidFill>
                  <a:latin typeface="Times New Roman" pitchFamily="18" charset="0"/>
                </a:endParaRPr>
              </a:p>
            </p:txBody>
          </p:sp>
        </p:grpSp>
        <p:sp>
          <p:nvSpPr>
            <p:cNvPr id="14" name="Rectangle 13"/>
            <p:cNvSpPr>
              <a:spLocks noChangeArrowheads="1"/>
            </p:cNvSpPr>
            <p:nvPr/>
          </p:nvSpPr>
          <p:spPr bwMode="auto">
            <a:xfrm>
              <a:off x="1056" y="3412"/>
              <a:ext cx="1002"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r>
                <a:rPr lang="en-US" altLang="en-US" sz="1500" b="1" dirty="0">
                  <a:solidFill>
                    <a:schemeClr val="tx1"/>
                  </a:solidFill>
                  <a:latin typeface="Arial" charset="0"/>
                </a:rPr>
                <a:t>Implementation</a:t>
              </a:r>
              <a:br>
                <a:rPr lang="en-US" altLang="en-US" sz="1500" b="1" dirty="0">
                  <a:solidFill>
                    <a:schemeClr val="tx1"/>
                  </a:solidFill>
                  <a:latin typeface="Arial" charset="0"/>
                </a:rPr>
              </a:br>
              <a:r>
                <a:rPr lang="en-US" altLang="en-US" sz="1500" b="1" dirty="0">
                  <a:solidFill>
                    <a:schemeClr val="tx1"/>
                  </a:solidFill>
                  <a:latin typeface="Arial" charset="0"/>
                </a:rPr>
                <a:t>Evaluation</a:t>
              </a:r>
              <a:br>
                <a:rPr lang="en-US" altLang="en-US" sz="1500" b="1" dirty="0">
                  <a:solidFill>
                    <a:schemeClr val="tx1"/>
                  </a:solidFill>
                  <a:latin typeface="Arial" charset="0"/>
                </a:rPr>
              </a:br>
              <a:r>
                <a:rPr lang="en-US" altLang="en-US" sz="1500" b="1" dirty="0">
                  <a:solidFill>
                    <a:schemeClr val="tx1"/>
                  </a:solidFill>
                  <a:latin typeface="Arial" charset="0"/>
                </a:rPr>
                <a:t>Control</a:t>
              </a:r>
            </a:p>
          </p:txBody>
        </p:sp>
        <p:sp>
          <p:nvSpPr>
            <p:cNvPr id="15" name="Rectangle 14"/>
            <p:cNvSpPr>
              <a:spLocks noChangeArrowheads="1"/>
            </p:cNvSpPr>
            <p:nvPr/>
          </p:nvSpPr>
          <p:spPr bwMode="auto">
            <a:xfrm>
              <a:off x="817" y="2880"/>
              <a:ext cx="67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Promotion</a:t>
              </a:r>
            </a:p>
          </p:txBody>
        </p:sp>
      </p:grpSp>
      <p:sp>
        <p:nvSpPr>
          <p:cNvPr id="11" name="Rectangle 10"/>
          <p:cNvSpPr/>
          <p:nvPr/>
        </p:nvSpPr>
        <p:spPr>
          <a:xfrm>
            <a:off x="293161" y="3256379"/>
            <a:ext cx="3894664" cy="2308324"/>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wrap="square">
            <a:spAutoFit/>
          </a:bodyPr>
          <a:lstStyle/>
          <a:p>
            <a:pPr marL="137160" indent="0" algn="ctr">
              <a:buNone/>
            </a:pPr>
            <a:r>
              <a:rPr lang="en-US" dirty="0">
                <a:solidFill>
                  <a:schemeClr val="tx1"/>
                </a:solidFill>
              </a:rPr>
              <a:t>Vision</a:t>
            </a:r>
            <a:endParaRPr lang="en-US" b="1" dirty="0">
              <a:solidFill>
                <a:schemeClr val="tx1"/>
              </a:solidFill>
            </a:endParaRPr>
          </a:p>
          <a:p>
            <a:pPr marL="137160" indent="0" algn="ctr">
              <a:buNone/>
            </a:pPr>
            <a:r>
              <a:rPr lang="en-US" b="1" dirty="0">
                <a:solidFill>
                  <a:srgbClr val="002060"/>
                </a:solidFill>
              </a:rPr>
              <a:t>“Together we enhance lives and communities through service and fellowship based on biblical principles.”</a:t>
            </a:r>
          </a:p>
          <a:p>
            <a:pPr marL="137160" indent="0" algn="ctr">
              <a:buNone/>
            </a:pPr>
            <a:endParaRPr lang="en-US" b="1" dirty="0">
              <a:solidFill>
                <a:srgbClr val="002060"/>
              </a:solidFill>
            </a:endParaRPr>
          </a:p>
          <a:p>
            <a:pPr marL="137160" indent="0" algn="ctr">
              <a:buNone/>
            </a:pPr>
            <a:r>
              <a:rPr lang="en-US" dirty="0">
                <a:solidFill>
                  <a:schemeClr val="tx1"/>
                </a:solidFill>
              </a:rPr>
              <a:t>Mission</a:t>
            </a:r>
          </a:p>
          <a:p>
            <a:pPr marL="137160" indent="0" algn="ctr">
              <a:buNone/>
            </a:pPr>
            <a:r>
              <a:rPr lang="en-US" b="1" dirty="0">
                <a:solidFill>
                  <a:srgbClr val="002060"/>
                </a:solidFill>
              </a:rPr>
              <a:t>Join! Learn! Impact Your World!</a:t>
            </a:r>
          </a:p>
        </p:txBody>
      </p:sp>
      <p:sp>
        <p:nvSpPr>
          <p:cNvPr id="42" name="Rectangle 41"/>
          <p:cNvSpPr>
            <a:spLocks noChangeArrowheads="1"/>
          </p:cNvSpPr>
          <p:nvPr/>
        </p:nvSpPr>
        <p:spPr bwMode="auto">
          <a:xfrm>
            <a:off x="5062582" y="3644483"/>
            <a:ext cx="279717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defPPr>
              <a:defRPr lang="en-US"/>
            </a:defPPr>
            <a:lvl1pPr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1pPr>
            <a:lvl2pPr marL="4572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2pPr>
            <a:lvl3pPr marL="9144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3pPr>
            <a:lvl4pPr marL="13716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4pPr>
            <a:lvl5pPr marL="1828800" algn="ctr" rtl="0" eaLnBrk="0" fontAlgn="base" hangingPunct="0">
              <a:spcBef>
                <a:spcPct val="0"/>
              </a:spcBef>
              <a:spcAft>
                <a:spcPct val="0"/>
              </a:spcAft>
              <a:defRPr sz="3600" kern="1200">
                <a:solidFill>
                  <a:schemeClr val="bg1"/>
                </a:solidFill>
                <a:latin typeface="Arial Black" pitchFamily="34" charset="0"/>
                <a:ea typeface="ＭＳ Ｐゴシック" pitchFamily="34" charset="-128"/>
                <a:cs typeface="+mn-cs"/>
              </a:defRPr>
            </a:lvl5pPr>
            <a:lvl6pPr marL="2286000" algn="l" defTabSz="914400" rtl="0" eaLnBrk="1" latinLnBrk="0" hangingPunct="1">
              <a:defRPr sz="3600" kern="1200">
                <a:solidFill>
                  <a:schemeClr val="bg1"/>
                </a:solidFill>
                <a:latin typeface="Arial Black" pitchFamily="34" charset="0"/>
                <a:ea typeface="ＭＳ Ｐゴシック" pitchFamily="34" charset="-128"/>
                <a:cs typeface="+mn-cs"/>
              </a:defRPr>
            </a:lvl6pPr>
            <a:lvl7pPr marL="2743200" algn="l" defTabSz="914400" rtl="0" eaLnBrk="1" latinLnBrk="0" hangingPunct="1">
              <a:defRPr sz="3600" kern="1200">
                <a:solidFill>
                  <a:schemeClr val="bg1"/>
                </a:solidFill>
                <a:latin typeface="Arial Black" pitchFamily="34" charset="0"/>
                <a:ea typeface="ＭＳ Ｐゴシック" pitchFamily="34" charset="-128"/>
                <a:cs typeface="+mn-cs"/>
              </a:defRPr>
            </a:lvl7pPr>
            <a:lvl8pPr marL="3200400" algn="l" defTabSz="914400" rtl="0" eaLnBrk="1" latinLnBrk="0" hangingPunct="1">
              <a:defRPr sz="3600" kern="1200">
                <a:solidFill>
                  <a:schemeClr val="bg1"/>
                </a:solidFill>
                <a:latin typeface="Arial Black" pitchFamily="34" charset="0"/>
                <a:ea typeface="ＭＳ Ｐゴシック" pitchFamily="34" charset="-128"/>
                <a:cs typeface="+mn-cs"/>
              </a:defRPr>
            </a:lvl8pPr>
            <a:lvl9pPr marL="3657600" algn="l" defTabSz="914400" rtl="0" eaLnBrk="1" latinLnBrk="0" hangingPunct="1">
              <a:defRPr sz="3600" kern="1200">
                <a:solidFill>
                  <a:schemeClr val="bg1"/>
                </a:solidFill>
                <a:latin typeface="Arial Black" pitchFamily="34" charset="0"/>
                <a:ea typeface="ＭＳ Ｐゴシック" pitchFamily="34" charset="-128"/>
                <a:cs typeface="+mn-cs"/>
              </a:defRPr>
            </a:lvl9pPr>
          </a:lstStyle>
          <a:p>
            <a:pPr>
              <a:lnSpc>
                <a:spcPct val="90000"/>
              </a:lnSpc>
            </a:pPr>
            <a:r>
              <a:rPr lang="en-US" altLang="en-US" sz="1400" b="1" dirty="0">
                <a:solidFill>
                  <a:schemeClr val="tx1"/>
                </a:solidFill>
                <a:latin typeface="Arial" charset="0"/>
              </a:rPr>
              <a:t>Target Market Strategy and Goals for each Objective</a:t>
            </a:r>
          </a:p>
        </p:txBody>
      </p:sp>
      <p:sp>
        <p:nvSpPr>
          <p:cNvPr id="2" name="Arrow: Down 1">
            <a:extLst>
              <a:ext uri="{FF2B5EF4-FFF2-40B4-BE49-F238E27FC236}">
                <a16:creationId xmlns:a16="http://schemas.microsoft.com/office/drawing/2014/main" id="{7A886386-D725-4419-8010-2BFD44B8539F}"/>
              </a:ext>
            </a:extLst>
          </p:cNvPr>
          <p:cNvSpPr/>
          <p:nvPr/>
        </p:nvSpPr>
        <p:spPr>
          <a:xfrm>
            <a:off x="6309623" y="2890870"/>
            <a:ext cx="124657" cy="265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Arrow: Down 40">
            <a:extLst>
              <a:ext uri="{FF2B5EF4-FFF2-40B4-BE49-F238E27FC236}">
                <a16:creationId xmlns:a16="http://schemas.microsoft.com/office/drawing/2014/main" id="{3007DD89-ABD6-47E2-8A89-BF7635C5C118}"/>
              </a:ext>
            </a:extLst>
          </p:cNvPr>
          <p:cNvSpPr/>
          <p:nvPr/>
        </p:nvSpPr>
        <p:spPr>
          <a:xfrm>
            <a:off x="6346207" y="1478012"/>
            <a:ext cx="124657" cy="265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rrow: Down 42">
            <a:extLst>
              <a:ext uri="{FF2B5EF4-FFF2-40B4-BE49-F238E27FC236}">
                <a16:creationId xmlns:a16="http://schemas.microsoft.com/office/drawing/2014/main" id="{FEE3C51C-BF1A-4EBA-9B66-9287CEEFBEBB}"/>
              </a:ext>
            </a:extLst>
          </p:cNvPr>
          <p:cNvSpPr/>
          <p:nvPr/>
        </p:nvSpPr>
        <p:spPr>
          <a:xfrm>
            <a:off x="6336513" y="2178398"/>
            <a:ext cx="124657" cy="265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Arrow: Down 43">
            <a:extLst>
              <a:ext uri="{FF2B5EF4-FFF2-40B4-BE49-F238E27FC236}">
                <a16:creationId xmlns:a16="http://schemas.microsoft.com/office/drawing/2014/main" id="{67E4E1D5-5BCB-4593-9FAA-F2DA08528A7C}"/>
              </a:ext>
            </a:extLst>
          </p:cNvPr>
          <p:cNvSpPr/>
          <p:nvPr/>
        </p:nvSpPr>
        <p:spPr>
          <a:xfrm>
            <a:off x="6320981" y="5682839"/>
            <a:ext cx="124657" cy="265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Turn 5">
            <a:extLst>
              <a:ext uri="{FF2B5EF4-FFF2-40B4-BE49-F238E27FC236}">
                <a16:creationId xmlns:a16="http://schemas.microsoft.com/office/drawing/2014/main" id="{5D91AC9D-EEE6-442F-853D-68A4D0B64D2D}"/>
              </a:ext>
            </a:extLst>
          </p:cNvPr>
          <p:cNvSpPr/>
          <p:nvPr/>
        </p:nvSpPr>
        <p:spPr>
          <a:xfrm flipH="1">
            <a:off x="6346842" y="95031"/>
            <a:ext cx="2274253" cy="6465531"/>
          </a:xfrm>
          <a:prstGeom prst="uturnArrow">
            <a:avLst>
              <a:gd name="adj1" fmla="val 2960"/>
              <a:gd name="adj2" fmla="val 24777"/>
              <a:gd name="adj3" fmla="val 9743"/>
              <a:gd name="adj4" fmla="val 22510"/>
              <a:gd name="adj5" fmla="val 124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Arrow: Right 6">
            <a:extLst>
              <a:ext uri="{FF2B5EF4-FFF2-40B4-BE49-F238E27FC236}">
                <a16:creationId xmlns:a16="http://schemas.microsoft.com/office/drawing/2014/main" id="{0AE4FA6E-AB75-462D-AE6B-F20AEACD2058}"/>
              </a:ext>
            </a:extLst>
          </p:cNvPr>
          <p:cNvSpPr/>
          <p:nvPr/>
        </p:nvSpPr>
        <p:spPr>
          <a:xfrm>
            <a:off x="7397795" y="6464954"/>
            <a:ext cx="1054072"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605474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720C5D-ACE6-41F0-AAB2-E7D5E95E80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0"/>
            <a:ext cx="9906000" cy="6858000"/>
          </a:xfrm>
          <a:prstGeom prst="rect">
            <a:avLst/>
          </a:prstGeom>
        </p:spPr>
      </p:pic>
      <p:sp>
        <p:nvSpPr>
          <p:cNvPr id="5" name="Title 1"/>
          <p:cNvSpPr txBox="1">
            <a:spLocks/>
          </p:cNvSpPr>
          <p:nvPr/>
        </p:nvSpPr>
        <p:spPr>
          <a:xfrm>
            <a:off x="186047" y="457200"/>
            <a:ext cx="8763000" cy="8382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000" dirty="0">
                <a:solidFill>
                  <a:schemeClr val="bg1"/>
                </a:solidFill>
              </a:rPr>
              <a:t>Created </a:t>
            </a:r>
            <a:r>
              <a:rPr lang="en-US" sz="4000" dirty="0">
                <a:solidFill>
                  <a:srgbClr val="FF0000"/>
                </a:solidFill>
              </a:rPr>
              <a:t>The Power of Three Initiative</a:t>
            </a:r>
          </a:p>
        </p:txBody>
      </p:sp>
      <p:sp>
        <p:nvSpPr>
          <p:cNvPr id="3" name="Rectangle 2"/>
          <p:cNvSpPr/>
          <p:nvPr/>
        </p:nvSpPr>
        <p:spPr>
          <a:xfrm>
            <a:off x="1219200" y="1524000"/>
            <a:ext cx="7086600" cy="646331"/>
          </a:xfrm>
          <a:prstGeom prst="rect">
            <a:avLst/>
          </a:prstGeom>
        </p:spPr>
        <p:txBody>
          <a:bodyPr wrap="square">
            <a:spAutoFit/>
          </a:bodyPr>
          <a:lstStyle/>
          <a:p>
            <a:pPr marL="137160" indent="0" algn="ctr">
              <a:buNone/>
            </a:pPr>
            <a:r>
              <a:rPr lang="en-US" dirty="0">
                <a:solidFill>
                  <a:srgbClr val="FF0000"/>
                </a:solidFill>
              </a:rPr>
              <a:t>Mission</a:t>
            </a:r>
            <a:endParaRPr lang="en-US" dirty="0">
              <a:solidFill>
                <a:srgbClr val="002060"/>
              </a:solidFill>
            </a:endParaRPr>
          </a:p>
          <a:p>
            <a:pPr marL="137160" indent="0" algn="ctr">
              <a:buNone/>
            </a:pPr>
            <a:r>
              <a:rPr lang="en-US" b="1" dirty="0">
                <a:solidFill>
                  <a:srgbClr val="002060"/>
                </a:solidFill>
              </a:rPr>
              <a:t>Join!  Learn!  Impact Your World!</a:t>
            </a:r>
          </a:p>
        </p:txBody>
      </p:sp>
      <p:sp>
        <p:nvSpPr>
          <p:cNvPr id="7" name="Subtitle 2"/>
          <p:cNvSpPr txBox="1">
            <a:spLocks/>
          </p:cNvSpPr>
          <p:nvPr/>
        </p:nvSpPr>
        <p:spPr>
          <a:xfrm>
            <a:off x="83535" y="2420034"/>
            <a:ext cx="3352800" cy="3371166"/>
          </a:xfrm>
          <a:prstGeom prst="rect">
            <a:avLst/>
          </a:prstGeom>
          <a:ln w="19050">
            <a:solidFill>
              <a:srgbClr val="002060"/>
            </a:solidFill>
          </a:ln>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6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buClr>
                <a:srgbClr val="002060"/>
              </a:buClr>
              <a:buNone/>
            </a:pPr>
            <a:r>
              <a:rPr lang="en-US" sz="2000" b="1" dirty="0">
                <a:solidFill>
                  <a:srgbClr val="002060"/>
                </a:solidFill>
              </a:rPr>
              <a:t>Join</a:t>
            </a:r>
          </a:p>
          <a:p>
            <a:pPr marL="137160" indent="0" algn="ctr">
              <a:buClr>
                <a:srgbClr val="002060"/>
              </a:buClr>
              <a:buNone/>
            </a:pPr>
            <a:endParaRPr lang="en-US" sz="2000" b="1" dirty="0">
              <a:solidFill>
                <a:srgbClr val="002060"/>
              </a:solidFill>
            </a:endParaRPr>
          </a:p>
          <a:p>
            <a:pPr marL="137160" indent="0">
              <a:buClr>
                <a:srgbClr val="002060"/>
              </a:buClr>
              <a:buNone/>
            </a:pPr>
            <a:r>
              <a:rPr lang="en-US" sz="2000" dirty="0">
                <a:solidFill>
                  <a:srgbClr val="002060"/>
                </a:solidFill>
              </a:rPr>
              <a:t>1. Recruit members</a:t>
            </a:r>
          </a:p>
          <a:p>
            <a:pPr marL="137160" indent="0">
              <a:buClr>
                <a:srgbClr val="002060"/>
              </a:buClr>
              <a:buNone/>
            </a:pPr>
            <a:r>
              <a:rPr lang="en-US" sz="2000" dirty="0">
                <a:solidFill>
                  <a:srgbClr val="002060"/>
                </a:solidFill>
              </a:rPr>
              <a:t>2. </a:t>
            </a:r>
            <a:r>
              <a:rPr lang="en-US" sz="1800" dirty="0">
                <a:solidFill>
                  <a:srgbClr val="002060"/>
                </a:solidFill>
              </a:rPr>
              <a:t>Share the history of  </a:t>
            </a:r>
          </a:p>
          <a:p>
            <a:pPr marL="137160" indent="0">
              <a:buClr>
                <a:srgbClr val="002060"/>
              </a:buClr>
              <a:buNone/>
            </a:pPr>
            <a:r>
              <a:rPr lang="en-US" sz="1800" dirty="0">
                <a:solidFill>
                  <a:srgbClr val="002060"/>
                </a:solidFill>
              </a:rPr>
              <a:t>    world-wide organization</a:t>
            </a:r>
          </a:p>
          <a:p>
            <a:pPr marL="137160" indent="0">
              <a:buClr>
                <a:srgbClr val="002060"/>
              </a:buClr>
              <a:buNone/>
            </a:pPr>
            <a:r>
              <a:rPr lang="en-US" sz="1800" dirty="0">
                <a:solidFill>
                  <a:srgbClr val="002060"/>
                </a:solidFill>
              </a:rPr>
              <a:t>   and who we are today</a:t>
            </a:r>
          </a:p>
          <a:p>
            <a:pPr marL="137160" indent="0">
              <a:buClr>
                <a:srgbClr val="002060"/>
              </a:buClr>
              <a:buNone/>
            </a:pPr>
            <a:r>
              <a:rPr lang="en-US" sz="2000" dirty="0">
                <a:solidFill>
                  <a:srgbClr val="002060"/>
                </a:solidFill>
              </a:rPr>
              <a:t>3. Enjoy fellowship / Enhanced Member Experience</a:t>
            </a:r>
          </a:p>
        </p:txBody>
      </p:sp>
      <p:sp>
        <p:nvSpPr>
          <p:cNvPr id="10" name="Title 1"/>
          <p:cNvSpPr txBox="1">
            <a:spLocks/>
          </p:cNvSpPr>
          <p:nvPr/>
        </p:nvSpPr>
        <p:spPr>
          <a:xfrm>
            <a:off x="0" y="2515849"/>
            <a:ext cx="1371600" cy="420469"/>
          </a:xfrm>
          <a:prstGeom prst="rect">
            <a:avLst/>
          </a:prstGeom>
        </p:spPr>
        <p:txBody>
          <a:bodyPr vert="horz" anchor="ctr">
            <a:normAutofit fontScale="62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2060"/>
                </a:solidFill>
              </a:rPr>
              <a:t>1.</a:t>
            </a:r>
          </a:p>
        </p:txBody>
      </p:sp>
      <p:sp>
        <p:nvSpPr>
          <p:cNvPr id="11" name="Rectangle 10"/>
          <p:cNvSpPr/>
          <p:nvPr/>
        </p:nvSpPr>
        <p:spPr>
          <a:xfrm>
            <a:off x="3609925" y="2397211"/>
            <a:ext cx="2562275" cy="2331146"/>
          </a:xfrm>
          <a:prstGeom prst="rect">
            <a:avLst/>
          </a:prstGeom>
          <a:ln w="19050">
            <a:solidFill>
              <a:srgbClr val="002060"/>
            </a:solidFill>
          </a:ln>
        </p:spPr>
        <p:txBody>
          <a:bodyPr wrap="square">
            <a:spAutoFit/>
          </a:bodyPr>
          <a:lstStyle/>
          <a:p>
            <a:pPr algn="ctr"/>
            <a:r>
              <a:rPr lang="en-US" sz="2000" b="1" dirty="0">
                <a:solidFill>
                  <a:srgbClr val="002060"/>
                </a:solidFill>
              </a:rPr>
              <a:t>Learn</a:t>
            </a:r>
          </a:p>
          <a:p>
            <a:pPr algn="ctr"/>
            <a:endParaRPr lang="en-US" sz="2000" b="1" dirty="0">
              <a:solidFill>
                <a:srgbClr val="002060"/>
              </a:solidFill>
            </a:endParaRPr>
          </a:p>
          <a:p>
            <a:r>
              <a:rPr lang="en-US" sz="2000" dirty="0">
                <a:solidFill>
                  <a:srgbClr val="002060"/>
                </a:solidFill>
              </a:rPr>
              <a:t>1.    Tenants (signet) </a:t>
            </a:r>
          </a:p>
          <a:p>
            <a:pPr marL="457200" indent="-457200">
              <a:buAutoNum type="arabicPeriod" startAt="2"/>
            </a:pPr>
            <a:r>
              <a:rPr lang="en-US" sz="2000" dirty="0">
                <a:solidFill>
                  <a:srgbClr val="002060"/>
                </a:solidFill>
              </a:rPr>
              <a:t>Leadership </a:t>
            </a:r>
          </a:p>
          <a:p>
            <a:pPr marL="457200" indent="-457200">
              <a:buAutoNum type="arabicPeriod" startAt="2"/>
            </a:pPr>
            <a:r>
              <a:rPr lang="en-US" sz="2000" dirty="0">
                <a:solidFill>
                  <a:srgbClr val="002060"/>
                </a:solidFill>
              </a:rPr>
              <a:t>Speaking</a:t>
            </a:r>
          </a:p>
          <a:p>
            <a:endParaRPr lang="en-US" sz="2000" dirty="0">
              <a:solidFill>
                <a:srgbClr val="002060"/>
              </a:solidFill>
            </a:endParaRPr>
          </a:p>
          <a:p>
            <a:pPr marL="342900" indent="-342900">
              <a:buAutoNum type="arabicPeriod"/>
            </a:pPr>
            <a:endParaRPr lang="en-US" sz="2000" dirty="0"/>
          </a:p>
        </p:txBody>
      </p:sp>
      <p:sp>
        <p:nvSpPr>
          <p:cNvPr id="12" name="Title 1"/>
          <p:cNvSpPr txBox="1">
            <a:spLocks/>
          </p:cNvSpPr>
          <p:nvPr/>
        </p:nvSpPr>
        <p:spPr>
          <a:xfrm>
            <a:off x="3390900" y="2554327"/>
            <a:ext cx="1371600" cy="420469"/>
          </a:xfrm>
          <a:prstGeom prst="rect">
            <a:avLst/>
          </a:prstGeom>
        </p:spPr>
        <p:txBody>
          <a:bodyPr vert="horz" anchor="ctr">
            <a:normAutofit fontScale="62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2060"/>
                </a:solidFill>
              </a:rPr>
              <a:t>2.</a:t>
            </a:r>
          </a:p>
        </p:txBody>
      </p:sp>
      <p:sp>
        <p:nvSpPr>
          <p:cNvPr id="4" name="Rectangle 3"/>
          <p:cNvSpPr/>
          <p:nvPr/>
        </p:nvSpPr>
        <p:spPr>
          <a:xfrm>
            <a:off x="6429262" y="2420033"/>
            <a:ext cx="2662870" cy="2308324"/>
          </a:xfrm>
          <a:prstGeom prst="rect">
            <a:avLst/>
          </a:prstGeom>
          <a:ln w="28575">
            <a:solidFill>
              <a:srgbClr val="002060"/>
            </a:solidFill>
          </a:ln>
        </p:spPr>
        <p:txBody>
          <a:bodyPr wrap="square">
            <a:spAutoFit/>
          </a:bodyPr>
          <a:lstStyle/>
          <a:p>
            <a:pPr marL="137160"/>
            <a:r>
              <a:rPr lang="en-US" b="1" dirty="0">
                <a:solidFill>
                  <a:srgbClr val="002060"/>
                </a:solidFill>
              </a:rPr>
              <a:t>      Impact the World</a:t>
            </a:r>
          </a:p>
          <a:p>
            <a:pPr marL="594360" indent="-457200">
              <a:buFont typeface="+mj-lt"/>
              <a:buAutoNum type="arabicPeriod"/>
            </a:pPr>
            <a:endParaRPr lang="en-US" dirty="0">
              <a:solidFill>
                <a:srgbClr val="002060"/>
              </a:solidFill>
            </a:endParaRPr>
          </a:p>
          <a:p>
            <a:pPr marL="594360" indent="-457200">
              <a:buFont typeface="+mj-lt"/>
              <a:buAutoNum type="arabicPeriod"/>
            </a:pPr>
            <a:r>
              <a:rPr lang="en-US" dirty="0">
                <a:solidFill>
                  <a:srgbClr val="002060"/>
                </a:solidFill>
              </a:rPr>
              <a:t>National Charities / Service</a:t>
            </a:r>
          </a:p>
          <a:p>
            <a:pPr marL="594360" indent="-457200">
              <a:buFont typeface="+mj-lt"/>
              <a:buAutoNum type="arabicPeriod"/>
            </a:pPr>
            <a:r>
              <a:rPr lang="en-US" dirty="0">
                <a:solidFill>
                  <a:srgbClr val="002060"/>
                </a:solidFill>
              </a:rPr>
              <a:t>State Charities / Service</a:t>
            </a:r>
          </a:p>
          <a:p>
            <a:pPr marL="594360" indent="-457200">
              <a:buFont typeface="+mj-lt"/>
              <a:buAutoNum type="arabicPeriod"/>
            </a:pPr>
            <a:r>
              <a:rPr lang="en-US" dirty="0">
                <a:solidFill>
                  <a:srgbClr val="002060"/>
                </a:solidFill>
              </a:rPr>
              <a:t>Local Charities / Service</a:t>
            </a:r>
          </a:p>
        </p:txBody>
      </p:sp>
      <p:sp>
        <p:nvSpPr>
          <p:cNvPr id="13" name="Title 1"/>
          <p:cNvSpPr txBox="1">
            <a:spLocks/>
          </p:cNvSpPr>
          <p:nvPr/>
        </p:nvSpPr>
        <p:spPr>
          <a:xfrm>
            <a:off x="5961410" y="2420034"/>
            <a:ext cx="1371600" cy="420469"/>
          </a:xfrm>
          <a:prstGeom prst="rect">
            <a:avLst/>
          </a:prstGeom>
        </p:spPr>
        <p:txBody>
          <a:bodyPr vert="horz" anchor="ctr">
            <a:normAutofit fontScale="62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2060"/>
                </a:solidFill>
              </a:rPr>
              <a:t>3.</a:t>
            </a:r>
          </a:p>
        </p:txBody>
      </p:sp>
    </p:spTree>
    <p:extLst>
      <p:ext uri="{BB962C8B-B14F-4D97-AF65-F5344CB8AC3E}">
        <p14:creationId xmlns:p14="http://schemas.microsoft.com/office/powerpoint/2010/main" val="1056435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621" y="2173705"/>
            <a:ext cx="8763000" cy="8382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sz="4000" dirty="0">
              <a:solidFill>
                <a:srgbClr val="FF0000"/>
              </a:solidFill>
            </a:endParaRPr>
          </a:p>
        </p:txBody>
      </p:sp>
      <p:sp>
        <p:nvSpPr>
          <p:cNvPr id="9" name="Title 1"/>
          <p:cNvSpPr txBox="1">
            <a:spLocks/>
          </p:cNvSpPr>
          <p:nvPr/>
        </p:nvSpPr>
        <p:spPr>
          <a:xfrm>
            <a:off x="491289" y="548640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dirty="0">
              <a:solidFill>
                <a:srgbClr val="002060"/>
              </a:solidFill>
            </a:endParaRPr>
          </a:p>
        </p:txBody>
      </p:sp>
      <p:pic>
        <p:nvPicPr>
          <p:cNvPr id="4" name="Picture 3">
            <a:extLst>
              <a:ext uri="{FF2B5EF4-FFF2-40B4-BE49-F238E27FC236}">
                <a16:creationId xmlns:a16="http://schemas.microsoft.com/office/drawing/2014/main" id="{14C7C352-CFFF-43D4-8909-FD6ABC587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sp>
        <p:nvSpPr>
          <p:cNvPr id="6" name="TextBox 5"/>
          <p:cNvSpPr txBox="1"/>
          <p:nvPr/>
        </p:nvSpPr>
        <p:spPr>
          <a:xfrm>
            <a:off x="503321" y="1524000"/>
            <a:ext cx="5821279" cy="5539978"/>
          </a:xfrm>
          <a:prstGeom prst="rect">
            <a:avLst/>
          </a:prstGeom>
          <a:noFill/>
        </p:spPr>
        <p:txBody>
          <a:bodyPr wrap="square" rtlCol="0">
            <a:spAutoFit/>
          </a:bodyPr>
          <a:lstStyle/>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Development of branded materials / membership recruitment tools</a:t>
            </a:r>
          </a:p>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Stronger digital footprint (State level and assistance in helping Chapters obtain this)</a:t>
            </a:r>
          </a:p>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Enhanced Member Experience /Continued education / training  for membership</a:t>
            </a:r>
          </a:p>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State-level promotional strategy (advertising and public relations initiative)</a:t>
            </a:r>
          </a:p>
          <a:p>
            <a:pPr marL="342900" indent="-342900">
              <a:buFontTx/>
              <a:buAutoNum type="arabicPeriod"/>
            </a:pPr>
            <a:endParaRPr lang="en-US" sz="2800" dirty="0">
              <a:solidFill>
                <a:schemeClr val="accent1">
                  <a:lumMod val="50000"/>
                </a:schemeClr>
              </a:solidFill>
            </a:endParaRPr>
          </a:p>
          <a:p>
            <a:pPr marL="342900" indent="-342900">
              <a:buAutoNum type="arabicPeriod"/>
            </a:pPr>
            <a:endParaRPr lang="en-US" dirty="0">
              <a:solidFill>
                <a:schemeClr val="accent1">
                  <a:lumMod val="50000"/>
                </a:schemeClr>
              </a:solidFill>
            </a:endParaRPr>
          </a:p>
        </p:txBody>
      </p:sp>
      <p:sp>
        <p:nvSpPr>
          <p:cNvPr id="2" name="Rectangle 1"/>
          <p:cNvSpPr/>
          <p:nvPr/>
        </p:nvSpPr>
        <p:spPr>
          <a:xfrm>
            <a:off x="-533400" y="163523"/>
            <a:ext cx="7436652" cy="923330"/>
          </a:xfrm>
          <a:prstGeom prst="rect">
            <a:avLst/>
          </a:prstGeom>
          <a:noFill/>
        </p:spPr>
        <p:txBody>
          <a:bodyPr wrap="none" lIns="91440" tIns="45720" rIns="91440" bIns="45720">
            <a:spAutoFit/>
          </a:bodyPr>
          <a:lstStyle/>
          <a:p>
            <a:pPr algn="ctr"/>
            <a:r>
              <a:rPr lang="en-US" sz="5400" b="1" dirty="0">
                <a:ln w="1905"/>
                <a:solidFill>
                  <a:schemeClr val="bg2"/>
                </a:solidFill>
                <a:effectLst>
                  <a:innerShdw blurRad="69850" dist="43180" dir="5400000">
                    <a:srgbClr val="000000">
                      <a:alpha val="65000"/>
                    </a:srgbClr>
                  </a:innerShdw>
                </a:effectLst>
              </a:rPr>
              <a:t>Established</a:t>
            </a:r>
            <a:r>
              <a:rPr lang="en-US" sz="5400" b="1" cap="none" spc="0" dirty="0">
                <a:ln w="1905"/>
                <a:solidFill>
                  <a:schemeClr val="bg2"/>
                </a:solidFill>
                <a:effectLst>
                  <a:innerShdw blurRad="69850" dist="43180" dir="5400000">
                    <a:srgbClr val="000000">
                      <a:alpha val="65000"/>
                    </a:srgbClr>
                  </a:innerShdw>
                </a:effectLst>
              </a:rPr>
              <a:t> </a:t>
            </a:r>
            <a:r>
              <a:rPr lang="en-US" sz="5400" b="1" cap="none" spc="0" dirty="0">
                <a:ln w="1905"/>
                <a:solidFill>
                  <a:schemeClr val="bg2"/>
                </a:solidFill>
                <a:effectLst>
                  <a:outerShdw blurRad="38100" dist="38100" dir="2700000" algn="tl">
                    <a:srgbClr val="000000">
                      <a:alpha val="43137"/>
                    </a:srgbClr>
                  </a:outerShdw>
                </a:effectLst>
              </a:rPr>
              <a:t>Objectives</a:t>
            </a:r>
          </a:p>
        </p:txBody>
      </p:sp>
    </p:spTree>
    <p:extLst>
      <p:ext uri="{BB962C8B-B14F-4D97-AF65-F5344CB8AC3E}">
        <p14:creationId xmlns:p14="http://schemas.microsoft.com/office/powerpoint/2010/main" val="989206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49F5C-F76E-4014-9432-4A3F787889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914400" y="1066800"/>
            <a:ext cx="7315200" cy="1200329"/>
          </a:xfrm>
          <a:prstGeom prst="rect">
            <a:avLst/>
          </a:prstGeom>
        </p:spPr>
        <p:txBody>
          <a:bodyPr wrap="square">
            <a:spAutoFit/>
          </a:bodyPr>
          <a:lstStyle/>
          <a:p>
            <a:pPr marL="137160" indent="0">
              <a:buClr>
                <a:srgbClr val="002060"/>
              </a:buClr>
              <a:buNone/>
            </a:pPr>
            <a:r>
              <a:rPr lang="en-US" sz="2400" b="1" dirty="0">
                <a:solidFill>
                  <a:schemeClr val="bg2"/>
                </a:solidFill>
                <a:latin typeface="Calibri" panose="020F0502020204030204" pitchFamily="34" charset="0"/>
                <a:cs typeface="Calibri" panose="020F0502020204030204" pitchFamily="34" charset="0"/>
              </a:rPr>
              <a:t>Development of branded materials </a:t>
            </a:r>
          </a:p>
          <a:p>
            <a:pPr marL="137160" indent="0">
              <a:buClr>
                <a:srgbClr val="002060"/>
              </a:buClr>
              <a:buNone/>
            </a:pPr>
            <a:r>
              <a:rPr lang="en-US" sz="2400" b="1" dirty="0">
                <a:solidFill>
                  <a:schemeClr val="bg2"/>
                </a:solidFill>
                <a:latin typeface="Calibri" panose="020F0502020204030204" pitchFamily="34" charset="0"/>
                <a:cs typeface="Calibri" panose="020F0502020204030204" pitchFamily="34" charset="0"/>
              </a:rPr>
              <a:t>      / membership recruitment tools</a:t>
            </a:r>
          </a:p>
          <a:p>
            <a:pPr marL="137160" indent="0">
              <a:buClr>
                <a:srgbClr val="002060"/>
              </a:buClr>
              <a:buNone/>
            </a:pPr>
            <a:r>
              <a:rPr lang="en-US" sz="2400" b="1" dirty="0">
                <a:solidFill>
                  <a:schemeClr val="bg2"/>
                </a:solidFill>
                <a:latin typeface="Calibri" panose="020F0502020204030204" pitchFamily="34" charset="0"/>
                <a:cs typeface="Calibri" panose="020F0502020204030204" pitchFamily="34" charset="0"/>
              </a:rPr>
              <a:t>Including an identifiable fun logo</a:t>
            </a:r>
          </a:p>
        </p:txBody>
      </p:sp>
      <p:sp>
        <p:nvSpPr>
          <p:cNvPr id="8" name="Title 1"/>
          <p:cNvSpPr txBox="1">
            <a:spLocks/>
          </p:cNvSpPr>
          <p:nvPr/>
        </p:nvSpPr>
        <p:spPr>
          <a:xfrm>
            <a:off x="-124691" y="126103"/>
            <a:ext cx="3733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accent6">
                    <a:lumMod val="75000"/>
                  </a:schemeClr>
                </a:solidFill>
              </a:rPr>
              <a:t>Objective 1</a:t>
            </a:r>
          </a:p>
        </p:txBody>
      </p:sp>
      <p:sp>
        <p:nvSpPr>
          <p:cNvPr id="6" name="Rectangle 5">
            <a:extLst>
              <a:ext uri="{FF2B5EF4-FFF2-40B4-BE49-F238E27FC236}">
                <a16:creationId xmlns:a16="http://schemas.microsoft.com/office/drawing/2014/main" id="{84EE2396-E231-4FF1-AEED-0F2EB647FA69}"/>
              </a:ext>
            </a:extLst>
          </p:cNvPr>
          <p:cNvSpPr/>
          <p:nvPr/>
        </p:nvSpPr>
        <p:spPr>
          <a:xfrm>
            <a:off x="152401" y="2895600"/>
            <a:ext cx="6324600" cy="3046988"/>
          </a:xfrm>
          <a:prstGeom prst="rect">
            <a:avLst/>
          </a:prstGeom>
        </p:spPr>
        <p:txBody>
          <a:bodyPr wrap="square">
            <a:spAutoFit/>
          </a:bodyPr>
          <a:lstStyle/>
          <a:p>
            <a:pPr marL="480060" indent="-342900">
              <a:buClr>
                <a:srgbClr val="002060"/>
              </a:buClr>
              <a:buFont typeface="Wingdings" panose="05000000000000000000" pitchFamily="2" charset="2"/>
              <a:buChar char="v"/>
            </a:pPr>
            <a:r>
              <a:rPr lang="en-US" sz="2400" b="1" dirty="0">
                <a:solidFill>
                  <a:schemeClr val="bg1"/>
                </a:solidFill>
                <a:latin typeface="Calibri" panose="020F0502020204030204" pitchFamily="34" charset="0"/>
                <a:cs typeface="Calibri" panose="020F0502020204030204" pitchFamily="34" charset="0"/>
              </a:rPr>
              <a:t>What New Mexico has been doing –</a:t>
            </a:r>
          </a:p>
          <a:p>
            <a:pPr marL="480060" indent="-342900">
              <a:buClr>
                <a:srgbClr val="002060"/>
              </a:buClr>
              <a:buFont typeface="Wingdings" panose="05000000000000000000" pitchFamily="2" charset="2"/>
              <a:buChar char="v"/>
            </a:pPr>
            <a:endParaRPr lang="en-US" sz="2400" b="1" dirty="0">
              <a:solidFill>
                <a:schemeClr val="bg1"/>
              </a:solidFill>
              <a:latin typeface="Calibri" panose="020F0502020204030204" pitchFamily="34" charset="0"/>
              <a:cs typeface="Calibri" panose="020F0502020204030204" pitchFamily="34" charset="0"/>
            </a:endParaRPr>
          </a:p>
          <a:p>
            <a:pPr marL="480060" indent="-342900">
              <a:buClr>
                <a:srgbClr val="002060"/>
              </a:buClr>
              <a:buFont typeface="Wingdings" panose="05000000000000000000" pitchFamily="2" charset="2"/>
              <a:buChar char="v"/>
            </a:pPr>
            <a:r>
              <a:rPr lang="en-US" sz="2400" b="1" dirty="0">
                <a:solidFill>
                  <a:schemeClr val="bg1"/>
                </a:solidFill>
                <a:latin typeface="Calibri" panose="020F0502020204030204" pitchFamily="34" charset="0"/>
                <a:cs typeface="Calibri" panose="020F0502020204030204" pitchFamily="34" charset="0"/>
              </a:rPr>
              <a:t>All decisions have been based on many strategic </a:t>
            </a:r>
          </a:p>
          <a:p>
            <a:pPr marL="137160">
              <a:buClr>
                <a:srgbClr val="002060"/>
              </a:buClr>
            </a:pPr>
            <a:r>
              <a:rPr lang="en-US" sz="2400" b="1" dirty="0">
                <a:solidFill>
                  <a:schemeClr val="bg1"/>
                </a:solidFill>
                <a:latin typeface="Calibri" panose="020F0502020204030204" pitchFamily="34" charset="0"/>
                <a:cs typeface="Calibri" panose="020F0502020204030204" pitchFamily="34" charset="0"/>
              </a:rPr>
              <a:t>     Initiative meetings and based on research</a:t>
            </a:r>
          </a:p>
          <a:p>
            <a:pPr marL="480060" indent="-342900">
              <a:buClr>
                <a:srgbClr val="002060"/>
              </a:buClr>
              <a:buFont typeface="Wingdings" panose="05000000000000000000" pitchFamily="2" charset="2"/>
              <a:buChar char="v"/>
            </a:pPr>
            <a:endParaRPr lang="en-US" sz="2400" b="1" dirty="0">
              <a:solidFill>
                <a:schemeClr val="bg1"/>
              </a:solidFill>
              <a:latin typeface="Calibri" panose="020F0502020204030204" pitchFamily="34" charset="0"/>
              <a:cs typeface="Calibri" panose="020F0502020204030204" pitchFamily="34" charset="0"/>
            </a:endParaRPr>
          </a:p>
          <a:p>
            <a:pPr marL="480060" indent="-342900">
              <a:buClr>
                <a:srgbClr val="002060"/>
              </a:buClr>
              <a:buFont typeface="Wingdings" panose="05000000000000000000" pitchFamily="2" charset="2"/>
              <a:buChar char="v"/>
            </a:pPr>
            <a:r>
              <a:rPr lang="en-US" sz="2400" b="1" dirty="0">
                <a:solidFill>
                  <a:schemeClr val="bg1"/>
                </a:solidFill>
                <a:latin typeface="Calibri" panose="020F0502020204030204" pitchFamily="34" charset="0"/>
                <a:cs typeface="Calibri" panose="020F0502020204030204" pitchFamily="34" charset="0"/>
              </a:rPr>
              <a:t>Let’s look at marketing logo research</a:t>
            </a:r>
          </a:p>
          <a:p>
            <a:pPr marL="480060" indent="-342900">
              <a:buClr>
                <a:srgbClr val="002060"/>
              </a:buClr>
              <a:buFont typeface="Wingdings" panose="05000000000000000000" pitchFamily="2" charset="2"/>
              <a:buChar char="v"/>
            </a:pP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207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Image result for Rotary logo changes over the years">
            <a:extLst>
              <a:ext uri="{FF2B5EF4-FFF2-40B4-BE49-F238E27FC236}">
                <a16:creationId xmlns:a16="http://schemas.microsoft.com/office/drawing/2014/main" id="{50516806-AD47-4F69-A2E0-6AAF1023D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8"/>
            <a:ext cx="5067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tary logo changes over the years">
            <a:extLst>
              <a:ext uri="{FF2B5EF4-FFF2-40B4-BE49-F238E27FC236}">
                <a16:creationId xmlns:a16="http://schemas.microsoft.com/office/drawing/2014/main" id="{EA62E86C-4B9E-4CB4-B645-3DDA05712C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490" y="3886200"/>
            <a:ext cx="2819400" cy="18654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tary logo changes over the years">
            <a:extLst>
              <a:ext uri="{FF2B5EF4-FFF2-40B4-BE49-F238E27FC236}">
                <a16:creationId xmlns:a16="http://schemas.microsoft.com/office/drawing/2014/main" id="{0F5CC1BA-2672-46E1-8A96-777D4C413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096" y="1676400"/>
            <a:ext cx="4401824" cy="2000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DD606A-5FD3-47FD-83D9-394B5B5F5A4F}"/>
              </a:ext>
            </a:extLst>
          </p:cNvPr>
          <p:cNvSpPr/>
          <p:nvPr/>
        </p:nvSpPr>
        <p:spPr>
          <a:xfrm>
            <a:off x="5447571" y="6096000"/>
            <a:ext cx="3095719" cy="369332"/>
          </a:xfrm>
          <a:prstGeom prst="rect">
            <a:avLst/>
          </a:prstGeom>
        </p:spPr>
        <p:txBody>
          <a:bodyPr wrap="none">
            <a:spAutoFit/>
          </a:bodyPr>
          <a:lstStyle/>
          <a:p>
            <a:r>
              <a:rPr lang="en-US" dirty="0">
                <a:hlinkClick r:id="rId5"/>
              </a:rPr>
              <a:t>https://www.rotary.org/en</a:t>
            </a:r>
            <a:endParaRPr lang="en-US" dirty="0"/>
          </a:p>
        </p:txBody>
      </p:sp>
      <p:sp>
        <p:nvSpPr>
          <p:cNvPr id="3" name="TextBox 2">
            <a:extLst>
              <a:ext uri="{FF2B5EF4-FFF2-40B4-BE49-F238E27FC236}">
                <a16:creationId xmlns:a16="http://schemas.microsoft.com/office/drawing/2014/main" id="{2ADBC29E-D48D-4861-8B19-C1268D37671C}"/>
              </a:ext>
            </a:extLst>
          </p:cNvPr>
          <p:cNvSpPr txBox="1"/>
          <p:nvPr/>
        </p:nvSpPr>
        <p:spPr>
          <a:xfrm>
            <a:off x="5447571" y="381000"/>
            <a:ext cx="3391629" cy="1200329"/>
          </a:xfrm>
          <a:prstGeom prst="rect">
            <a:avLst/>
          </a:prstGeom>
          <a:noFill/>
        </p:spPr>
        <p:txBody>
          <a:bodyPr wrap="square" rtlCol="0">
            <a:spAutoFit/>
          </a:bodyPr>
          <a:lstStyle/>
          <a:p>
            <a:r>
              <a:rPr lang="en-US" dirty="0"/>
              <a:t>Organizations continually “evolve” their logo to “fit” with the times. Simpler logos is the trend. </a:t>
            </a:r>
          </a:p>
        </p:txBody>
      </p:sp>
    </p:spTree>
    <p:extLst>
      <p:ext uri="{BB962C8B-B14F-4D97-AF65-F5344CB8AC3E}">
        <p14:creationId xmlns:p14="http://schemas.microsoft.com/office/powerpoint/2010/main" val="428292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E0D28DE1-0778-4717-8E2A-455DB8755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000"/>
          <a:stretch/>
        </p:blipFill>
        <p:spPr bwMode="auto">
          <a:xfrm>
            <a:off x="0" y="-17814"/>
            <a:ext cx="6705600" cy="6875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93DED1-49F8-4DBC-B11A-8825E394C71A}"/>
              </a:ext>
            </a:extLst>
          </p:cNvPr>
          <p:cNvSpPr txBox="1"/>
          <p:nvPr/>
        </p:nvSpPr>
        <p:spPr>
          <a:xfrm>
            <a:off x="6858000" y="762000"/>
            <a:ext cx="2133600" cy="4247317"/>
          </a:xfrm>
          <a:prstGeom prst="rect">
            <a:avLst/>
          </a:prstGeom>
          <a:noFill/>
        </p:spPr>
        <p:txBody>
          <a:bodyPr wrap="square" rtlCol="0">
            <a:spAutoFit/>
          </a:bodyPr>
          <a:lstStyle/>
          <a:p>
            <a:r>
              <a:rPr lang="en-US" dirty="0"/>
              <a:t>Starbucks is another example of simplifying their logo, but there are thousands who have done this. </a:t>
            </a:r>
          </a:p>
          <a:p>
            <a:endParaRPr lang="en-US" dirty="0"/>
          </a:p>
          <a:p>
            <a:r>
              <a:rPr lang="en-US" dirty="0"/>
              <a:t>Making your logo simple and easy to understand is extremely important for brand clarity and modernization.</a:t>
            </a:r>
          </a:p>
        </p:txBody>
      </p:sp>
    </p:spTree>
    <p:extLst>
      <p:ext uri="{BB962C8B-B14F-4D97-AF65-F5344CB8AC3E}">
        <p14:creationId xmlns:p14="http://schemas.microsoft.com/office/powerpoint/2010/main" val="95577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26A853-3538-4C1C-B5FA-E11DB10C7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9430870" cy="6858000"/>
          </a:xfrm>
          <a:prstGeom prst="rect">
            <a:avLst/>
          </a:prstGeom>
        </p:spPr>
      </p:pic>
      <p:sp>
        <p:nvSpPr>
          <p:cNvPr id="2" name="Title 1">
            <a:extLst>
              <a:ext uri="{FF2B5EF4-FFF2-40B4-BE49-F238E27FC236}">
                <a16:creationId xmlns:a16="http://schemas.microsoft.com/office/drawing/2014/main" id="{3DF277DF-2CB5-40BB-84BC-81F6D5DC0900}"/>
              </a:ext>
            </a:extLst>
          </p:cNvPr>
          <p:cNvSpPr>
            <a:spLocks noGrp="1"/>
          </p:cNvSpPr>
          <p:nvPr>
            <p:ph type="title"/>
          </p:nvPr>
        </p:nvSpPr>
        <p:spPr/>
        <p:txBody>
          <a:bodyPr/>
          <a:lstStyle/>
          <a:p>
            <a:r>
              <a:rPr lang="en-US" dirty="0"/>
              <a:t>This Time-Our Time</a:t>
            </a:r>
          </a:p>
        </p:txBody>
      </p:sp>
      <p:sp>
        <p:nvSpPr>
          <p:cNvPr id="3" name="Content Placeholder 2">
            <a:extLst>
              <a:ext uri="{FF2B5EF4-FFF2-40B4-BE49-F238E27FC236}">
                <a16:creationId xmlns:a16="http://schemas.microsoft.com/office/drawing/2014/main" id="{B4982627-AC9E-4E8D-940B-3542CA6784D5}"/>
              </a:ext>
            </a:extLst>
          </p:cNvPr>
          <p:cNvSpPr>
            <a:spLocks noGrp="1"/>
          </p:cNvSpPr>
          <p:nvPr>
            <p:ph idx="1"/>
          </p:nvPr>
        </p:nvSpPr>
        <p:spPr>
          <a:xfrm>
            <a:off x="685800" y="609600"/>
            <a:ext cx="8229600" cy="4709160"/>
          </a:xfrm>
        </p:spPr>
        <p:txBody>
          <a:bodyPr>
            <a:normAutofit/>
          </a:bodyPr>
          <a:lstStyle/>
          <a:p>
            <a:pPr marL="137160" indent="0">
              <a:buNone/>
            </a:pPr>
            <a:endParaRPr lang="en-US" dirty="0"/>
          </a:p>
          <a:p>
            <a:pPr marL="137160" indent="0">
              <a:buNone/>
            </a:pPr>
            <a:r>
              <a:rPr lang="en-US" dirty="0">
                <a:solidFill>
                  <a:schemeClr val="bg2"/>
                </a:solidFill>
                <a:latin typeface="Calibri" panose="020F0502020204030204" pitchFamily="34" charset="0"/>
                <a:cs typeface="Calibri" panose="020F0502020204030204" pitchFamily="34" charset="0"/>
              </a:rPr>
              <a:t>One of the greatest times in our organization</a:t>
            </a:r>
          </a:p>
          <a:p>
            <a:pPr marL="137160" indent="0">
              <a:buNone/>
            </a:pPr>
            <a:endParaRPr lang="en-US" dirty="0">
              <a:solidFill>
                <a:schemeClr val="bg2"/>
              </a:solidFill>
              <a:latin typeface="Calibri" panose="020F0502020204030204" pitchFamily="34" charset="0"/>
              <a:cs typeface="Calibri" panose="020F0502020204030204" pitchFamily="34" charset="0"/>
            </a:endParaRPr>
          </a:p>
          <a:p>
            <a:pPr marL="137160" indent="0">
              <a:buNone/>
            </a:pPr>
            <a:r>
              <a:rPr lang="en-US" dirty="0">
                <a:solidFill>
                  <a:schemeClr val="bg2"/>
                </a:solidFill>
                <a:latin typeface="Calibri" panose="020F0502020204030204" pitchFamily="34" charset="0"/>
                <a:cs typeface="Calibri" panose="020F0502020204030204" pitchFamily="34" charset="0"/>
              </a:rPr>
              <a:t>Perhaps…no more of an important and critical time than right now to change the course of our direction</a:t>
            </a:r>
          </a:p>
          <a:p>
            <a:pPr marL="137160" indent="0">
              <a:buNone/>
            </a:pPr>
            <a:endParaRPr lang="en-US" dirty="0"/>
          </a:p>
        </p:txBody>
      </p:sp>
      <p:pic>
        <p:nvPicPr>
          <p:cNvPr id="4" name="Picture 3">
            <a:extLst>
              <a:ext uri="{FF2B5EF4-FFF2-40B4-BE49-F238E27FC236}">
                <a16:creationId xmlns:a16="http://schemas.microsoft.com/office/drawing/2014/main" id="{742D2B7D-0CF9-4623-B683-9858FF0B3E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20198" b="16101"/>
          <a:stretch/>
        </p:blipFill>
        <p:spPr>
          <a:xfrm>
            <a:off x="0" y="3756660"/>
            <a:ext cx="9144000" cy="3124200"/>
          </a:xfrm>
          <a:prstGeom prst="rect">
            <a:avLst/>
          </a:prstGeom>
        </p:spPr>
      </p:pic>
    </p:spTree>
    <p:extLst>
      <p:ext uri="{BB962C8B-B14F-4D97-AF65-F5344CB8AC3E}">
        <p14:creationId xmlns:p14="http://schemas.microsoft.com/office/powerpoint/2010/main" val="194077310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82D61-A849-462F-A722-6CCB018D9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81000" y="1341120"/>
            <a:ext cx="1453603" cy="461665"/>
          </a:xfrm>
          <a:prstGeom prst="rect">
            <a:avLst/>
          </a:prstGeom>
        </p:spPr>
        <p:txBody>
          <a:bodyPr wrap="none">
            <a:spAutoFit/>
          </a:bodyPr>
          <a:lstStyle/>
          <a:p>
            <a:pPr marL="137160" indent="0">
              <a:buClr>
                <a:srgbClr val="002060"/>
              </a:buClr>
              <a:buNone/>
            </a:pPr>
            <a:r>
              <a:rPr lang="en-US" sz="2400" b="1" dirty="0">
                <a:solidFill>
                  <a:schemeClr val="bg1"/>
                </a:solidFill>
              </a:rPr>
              <a:t> </a:t>
            </a:r>
            <a:r>
              <a:rPr lang="en-US" sz="2400" b="1" dirty="0">
                <a:solidFill>
                  <a:schemeClr val="bg1"/>
                </a:solidFill>
                <a:latin typeface="Calibri" panose="020F0502020204030204" pitchFamily="34" charset="0"/>
                <a:cs typeface="Calibri" panose="020F0502020204030204" pitchFamily="34" charset="0"/>
              </a:rPr>
              <a:t>Reasons</a:t>
            </a:r>
          </a:p>
        </p:txBody>
      </p:sp>
      <p:sp>
        <p:nvSpPr>
          <p:cNvPr id="8" name="Title 1"/>
          <p:cNvSpPr txBox="1">
            <a:spLocks/>
          </p:cNvSpPr>
          <p:nvPr/>
        </p:nvSpPr>
        <p:spPr>
          <a:xfrm>
            <a:off x="-228600" y="198120"/>
            <a:ext cx="7973291"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Trends in Logo Design </a:t>
            </a:r>
          </a:p>
        </p:txBody>
      </p:sp>
      <p:sp>
        <p:nvSpPr>
          <p:cNvPr id="4" name="Rectangle 3">
            <a:extLst>
              <a:ext uri="{FF2B5EF4-FFF2-40B4-BE49-F238E27FC236}">
                <a16:creationId xmlns:a16="http://schemas.microsoft.com/office/drawing/2014/main" id="{33B4BDFB-30E7-48C9-87C3-425B8C619D94}"/>
              </a:ext>
            </a:extLst>
          </p:cNvPr>
          <p:cNvSpPr/>
          <p:nvPr/>
        </p:nvSpPr>
        <p:spPr>
          <a:xfrm>
            <a:off x="89065" y="1918886"/>
            <a:ext cx="6265223" cy="4431983"/>
          </a:xfrm>
          <a:prstGeom prst="rect">
            <a:avLst/>
          </a:prstGeom>
        </p:spPr>
        <p:txBody>
          <a:bodyPr wrap="square">
            <a:spAutoFit/>
          </a:bodyPr>
          <a:lstStyle/>
          <a:p>
            <a:r>
              <a:rPr lang="en-US" sz="2400" dirty="0">
                <a:solidFill>
                  <a:schemeClr val="bg2"/>
                </a:solidFill>
                <a:latin typeface="Calibri" panose="020F0502020204030204" pitchFamily="34" charset="0"/>
                <a:cs typeface="Calibri" panose="020F0502020204030204" pitchFamily="34" charset="0"/>
              </a:rPr>
              <a:t>Trends to simpler logos are evident in the marketplace, especially with the use of logos that are viewed on smaller viewing screens in the digital era.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To reduce confusion or mis interpretations about complicated logos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Updating logo will benefit organization's public presence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Organization is seeking a renewal of recognition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To reduce negative associations with the brand</a:t>
            </a:r>
          </a:p>
          <a:p>
            <a:endParaRPr lang="en-US" dirty="0">
              <a:solidFill>
                <a:schemeClr val="bg2"/>
              </a:solidFill>
            </a:endParaRPr>
          </a:p>
        </p:txBody>
      </p:sp>
    </p:spTree>
    <p:extLst>
      <p:ext uri="{BB962C8B-B14F-4D97-AF65-F5344CB8AC3E}">
        <p14:creationId xmlns:p14="http://schemas.microsoft.com/office/powerpoint/2010/main" val="299511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82D61-A849-462F-A722-6CCB018D9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81000" y="1341120"/>
            <a:ext cx="2846613" cy="461665"/>
          </a:xfrm>
          <a:prstGeom prst="rect">
            <a:avLst/>
          </a:prstGeom>
        </p:spPr>
        <p:txBody>
          <a:bodyPr wrap="none">
            <a:spAutoFit/>
          </a:bodyPr>
          <a:lstStyle/>
          <a:p>
            <a:pPr marL="137160" indent="0">
              <a:buClr>
                <a:srgbClr val="002060"/>
              </a:buClr>
              <a:buNone/>
            </a:pPr>
            <a:r>
              <a:rPr lang="en-US" sz="2400" b="1" dirty="0">
                <a:solidFill>
                  <a:schemeClr val="bg1"/>
                </a:solidFill>
                <a:latin typeface="Calibri" panose="020F0502020204030204" pitchFamily="34" charset="0"/>
                <a:cs typeface="Calibri" panose="020F0502020204030204" pitchFamily="34" charset="0"/>
              </a:rPr>
              <a:t> Additional Reasons</a:t>
            </a:r>
          </a:p>
        </p:txBody>
      </p:sp>
      <p:sp>
        <p:nvSpPr>
          <p:cNvPr id="8" name="Title 1"/>
          <p:cNvSpPr txBox="1">
            <a:spLocks/>
          </p:cNvSpPr>
          <p:nvPr/>
        </p:nvSpPr>
        <p:spPr>
          <a:xfrm>
            <a:off x="-304800" y="198120"/>
            <a:ext cx="7973291"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Trends in Logo Design </a:t>
            </a:r>
          </a:p>
        </p:txBody>
      </p:sp>
      <p:sp>
        <p:nvSpPr>
          <p:cNvPr id="4" name="Rectangle 3">
            <a:extLst>
              <a:ext uri="{FF2B5EF4-FFF2-40B4-BE49-F238E27FC236}">
                <a16:creationId xmlns:a16="http://schemas.microsoft.com/office/drawing/2014/main" id="{33B4BDFB-30E7-48C9-87C3-425B8C619D94}"/>
              </a:ext>
            </a:extLst>
          </p:cNvPr>
          <p:cNvSpPr/>
          <p:nvPr/>
        </p:nvSpPr>
        <p:spPr>
          <a:xfrm>
            <a:off x="352301" y="1821588"/>
            <a:ext cx="5743699" cy="4893647"/>
          </a:xfrm>
          <a:prstGeom prst="rect">
            <a:avLst/>
          </a:prstGeom>
        </p:spPr>
        <p:txBody>
          <a:bodyPr wrap="square">
            <a:spAutoFit/>
          </a:bodyPr>
          <a:lstStyle/>
          <a:p>
            <a:endParaRPr lang="en-US" sz="2400" dirty="0">
              <a:solidFill>
                <a:schemeClr val="bg2"/>
              </a:solidFill>
              <a:latin typeface="Calibri" panose="020F0502020204030204" pitchFamily="34" charset="0"/>
              <a:cs typeface="Calibri" panose="020F0502020204030204" pitchFamily="34" charset="0"/>
            </a:endParaRPr>
          </a:p>
          <a:p>
            <a:r>
              <a:rPr lang="en-US" sz="2400" dirty="0">
                <a:solidFill>
                  <a:schemeClr val="bg2"/>
                </a:solidFill>
                <a:latin typeface="Calibri" panose="020F0502020204030204" pitchFamily="34" charset="0"/>
                <a:cs typeface="Calibri" panose="020F0502020204030204" pitchFamily="34" charset="0"/>
              </a:rPr>
              <a:t>Other reasons organizations update their logos or create a different public logo from their corporate logo are: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Trends in logo design are toward minimalism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Simpler logos are easier to understand and associate with a brand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Relatively flat, wordless or simpler logos, are more readable on small screens </a:t>
            </a:r>
          </a:p>
          <a:p>
            <a:pPr marL="285750" indent="-285750">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Consumers find minimalist logo designs with no text more personal and less corporate</a:t>
            </a:r>
          </a:p>
        </p:txBody>
      </p:sp>
    </p:spTree>
    <p:extLst>
      <p:ext uri="{BB962C8B-B14F-4D97-AF65-F5344CB8AC3E}">
        <p14:creationId xmlns:p14="http://schemas.microsoft.com/office/powerpoint/2010/main" val="439461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5" name="Rectangle 4"/>
          <p:cNvSpPr/>
          <p:nvPr/>
        </p:nvSpPr>
        <p:spPr>
          <a:xfrm>
            <a:off x="3579091" y="1066800"/>
            <a:ext cx="4876800" cy="4524315"/>
          </a:xfrm>
          <a:prstGeom prst="rect">
            <a:avLst/>
          </a:prstGeom>
        </p:spPr>
        <p:txBody>
          <a:bodyPr wrap="square">
            <a:spAutoFit/>
          </a:bodyPr>
          <a:lstStyle/>
          <a:p>
            <a:pPr marL="137160" indent="0">
              <a:buClr>
                <a:srgbClr val="002060"/>
              </a:buClr>
              <a:buNone/>
            </a:pPr>
            <a:endParaRPr lang="en-US" sz="2400" b="1" dirty="0">
              <a:solidFill>
                <a:schemeClr val="bg1"/>
              </a:solidFill>
            </a:endParaRPr>
          </a:p>
          <a:p>
            <a:pPr marL="137160" indent="0">
              <a:buClr>
                <a:srgbClr val="002060"/>
              </a:buClr>
              <a:buNone/>
            </a:pPr>
            <a:r>
              <a:rPr lang="en-US" sz="2400" b="1" dirty="0">
                <a:solidFill>
                  <a:schemeClr val="bg1"/>
                </a:solidFill>
              </a:rPr>
              <a:t>NM has now completed several studies and researched possible variations of a logo to find which images may be best used to appeal to an audience who are not members. We certainly don’t want our marketing image to the world to be confusing or a significant “road block” to even talking to us about our organization.</a:t>
            </a:r>
          </a:p>
        </p:txBody>
      </p:sp>
      <p:sp>
        <p:nvSpPr>
          <p:cNvPr id="8" name="Title 1"/>
          <p:cNvSpPr txBox="1">
            <a:spLocks/>
          </p:cNvSpPr>
          <p:nvPr/>
        </p:nvSpPr>
        <p:spPr>
          <a:xfrm>
            <a:off x="457200" y="248250"/>
            <a:ext cx="7973291"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Research</a:t>
            </a:r>
          </a:p>
        </p:txBody>
      </p:sp>
      <p:pic>
        <p:nvPicPr>
          <p:cNvPr id="4" name="Picture 3">
            <a:extLst>
              <a:ext uri="{FF2B5EF4-FFF2-40B4-BE49-F238E27FC236}">
                <a16:creationId xmlns:a16="http://schemas.microsoft.com/office/drawing/2014/main" id="{7E42B76A-F911-46FC-AAB9-E2A8E67CE7DB}"/>
              </a:ext>
            </a:extLst>
          </p:cNvPr>
          <p:cNvPicPr>
            <a:picLocks noChangeAspect="1"/>
          </p:cNvPicPr>
          <p:nvPr/>
        </p:nvPicPr>
        <p:blipFill>
          <a:blip r:embed="rId3"/>
          <a:stretch>
            <a:fillRect/>
          </a:stretch>
        </p:blipFill>
        <p:spPr>
          <a:xfrm>
            <a:off x="300037" y="1624260"/>
            <a:ext cx="3209925" cy="3248025"/>
          </a:xfrm>
          <a:prstGeom prst="rect">
            <a:avLst/>
          </a:prstGeom>
        </p:spPr>
      </p:pic>
      <p:sp>
        <p:nvSpPr>
          <p:cNvPr id="2" name="TextBox 1">
            <a:extLst>
              <a:ext uri="{FF2B5EF4-FFF2-40B4-BE49-F238E27FC236}">
                <a16:creationId xmlns:a16="http://schemas.microsoft.com/office/drawing/2014/main" id="{57462212-0EF4-4D1C-ACF0-B42908BE92EF}"/>
              </a:ext>
            </a:extLst>
          </p:cNvPr>
          <p:cNvSpPr txBox="1"/>
          <p:nvPr/>
        </p:nvSpPr>
        <p:spPr>
          <a:xfrm>
            <a:off x="487680" y="5915565"/>
            <a:ext cx="8153400" cy="923330"/>
          </a:xfrm>
          <a:prstGeom prst="rect">
            <a:avLst/>
          </a:prstGeom>
          <a:noFill/>
        </p:spPr>
        <p:txBody>
          <a:bodyPr wrap="square" rtlCol="0">
            <a:spAutoFit/>
          </a:bodyPr>
          <a:lstStyle/>
          <a:p>
            <a:r>
              <a:rPr lang="en-US" dirty="0">
                <a:solidFill>
                  <a:srgbClr val="0070C0"/>
                </a:solidFill>
              </a:rPr>
              <a:t>As a point of clarification: NM is NOT about changing the emblem. That is to remain unchanged. NM is about finding images that can represent our Order, that can be used as a marketing tool/logo to the outside world.</a:t>
            </a:r>
          </a:p>
        </p:txBody>
      </p:sp>
    </p:spTree>
    <p:extLst>
      <p:ext uri="{BB962C8B-B14F-4D97-AF65-F5344CB8AC3E}">
        <p14:creationId xmlns:p14="http://schemas.microsoft.com/office/powerpoint/2010/main" val="190971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457200" y="248250"/>
            <a:ext cx="7973291"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Here is some of that Research</a:t>
            </a:r>
          </a:p>
        </p:txBody>
      </p:sp>
      <p:pic>
        <p:nvPicPr>
          <p:cNvPr id="4" name="Picture 3">
            <a:extLst>
              <a:ext uri="{FF2B5EF4-FFF2-40B4-BE49-F238E27FC236}">
                <a16:creationId xmlns:a16="http://schemas.microsoft.com/office/drawing/2014/main" id="{7E42B76A-F911-46FC-AAB9-E2A8E67CE7DB}"/>
              </a:ext>
            </a:extLst>
          </p:cNvPr>
          <p:cNvPicPr>
            <a:picLocks noChangeAspect="1"/>
          </p:cNvPicPr>
          <p:nvPr/>
        </p:nvPicPr>
        <p:blipFill>
          <a:blip r:embed="rId3"/>
          <a:stretch>
            <a:fillRect/>
          </a:stretch>
        </p:blipFill>
        <p:spPr>
          <a:xfrm>
            <a:off x="300037" y="1624260"/>
            <a:ext cx="3209925" cy="3248025"/>
          </a:xfrm>
          <a:prstGeom prst="rect">
            <a:avLst/>
          </a:prstGeom>
        </p:spPr>
      </p:pic>
      <p:sp>
        <p:nvSpPr>
          <p:cNvPr id="6" name="TextBox 5">
            <a:extLst>
              <a:ext uri="{FF2B5EF4-FFF2-40B4-BE49-F238E27FC236}">
                <a16:creationId xmlns:a16="http://schemas.microsoft.com/office/drawing/2014/main" id="{98BF29EE-7456-42E8-8C62-34914F6ADB82}"/>
              </a:ext>
            </a:extLst>
          </p:cNvPr>
          <p:cNvSpPr txBox="1"/>
          <p:nvPr/>
        </p:nvSpPr>
        <p:spPr>
          <a:xfrm>
            <a:off x="3962400" y="1905000"/>
            <a:ext cx="4881563" cy="2308324"/>
          </a:xfrm>
          <a:prstGeom prst="rect">
            <a:avLst/>
          </a:prstGeom>
          <a:noFill/>
        </p:spPr>
        <p:txBody>
          <a:bodyPr wrap="square" rtlCol="0">
            <a:spAutoFit/>
          </a:bodyPr>
          <a:lstStyle/>
          <a:p>
            <a:r>
              <a:rPr lang="en-US" dirty="0">
                <a:solidFill>
                  <a:srgbClr val="0070C0"/>
                </a:solidFill>
              </a:rPr>
              <a:t>In a survey of random non-members across the United States of over 650 individuals about what they thought this image meant and their opinion of the image, the results were alarming.</a:t>
            </a:r>
          </a:p>
          <a:p>
            <a:endParaRPr lang="en-US" dirty="0">
              <a:solidFill>
                <a:srgbClr val="0070C0"/>
              </a:solidFill>
            </a:endParaRPr>
          </a:p>
          <a:p>
            <a:r>
              <a:rPr lang="en-US" dirty="0">
                <a:solidFill>
                  <a:srgbClr val="0070C0"/>
                </a:solidFill>
              </a:rPr>
              <a:t>What we hold as priceless and dear, to the outside world has quite a different opinion.</a:t>
            </a:r>
          </a:p>
        </p:txBody>
      </p:sp>
    </p:spTree>
    <p:extLst>
      <p:ext uri="{BB962C8B-B14F-4D97-AF65-F5344CB8AC3E}">
        <p14:creationId xmlns:p14="http://schemas.microsoft.com/office/powerpoint/2010/main" val="413916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749618" y="137160"/>
            <a:ext cx="34290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Findings</a:t>
            </a:r>
          </a:p>
        </p:txBody>
      </p:sp>
      <p:pic>
        <p:nvPicPr>
          <p:cNvPr id="4" name="Picture 3">
            <a:extLst>
              <a:ext uri="{FF2B5EF4-FFF2-40B4-BE49-F238E27FC236}">
                <a16:creationId xmlns:a16="http://schemas.microsoft.com/office/drawing/2014/main" id="{7E42B76A-F911-46FC-AAB9-E2A8E67CE7DB}"/>
              </a:ext>
            </a:extLst>
          </p:cNvPr>
          <p:cNvPicPr>
            <a:picLocks noChangeAspect="1"/>
          </p:cNvPicPr>
          <p:nvPr/>
        </p:nvPicPr>
        <p:blipFill>
          <a:blip r:embed="rId3"/>
          <a:stretch>
            <a:fillRect/>
          </a:stretch>
        </p:blipFill>
        <p:spPr>
          <a:xfrm>
            <a:off x="749618" y="1143000"/>
            <a:ext cx="3209925" cy="3248025"/>
          </a:xfrm>
          <a:prstGeom prst="rect">
            <a:avLst/>
          </a:prstGeom>
        </p:spPr>
      </p:pic>
      <p:pic>
        <p:nvPicPr>
          <p:cNvPr id="2" name="Picture 1">
            <a:extLst>
              <a:ext uri="{FF2B5EF4-FFF2-40B4-BE49-F238E27FC236}">
                <a16:creationId xmlns:a16="http://schemas.microsoft.com/office/drawing/2014/main" id="{444E4F2E-7446-45FE-BDE5-CC30B68C07D8}"/>
              </a:ext>
            </a:extLst>
          </p:cNvPr>
          <p:cNvPicPr>
            <a:picLocks noChangeAspect="1"/>
          </p:cNvPicPr>
          <p:nvPr/>
        </p:nvPicPr>
        <p:blipFill>
          <a:blip r:embed="rId4"/>
          <a:stretch>
            <a:fillRect/>
          </a:stretch>
        </p:blipFill>
        <p:spPr>
          <a:xfrm>
            <a:off x="4965384" y="-12294"/>
            <a:ext cx="2717145" cy="6858000"/>
          </a:xfrm>
          <a:prstGeom prst="rect">
            <a:avLst/>
          </a:prstGeom>
        </p:spPr>
      </p:pic>
      <p:sp>
        <p:nvSpPr>
          <p:cNvPr id="5" name="TextBox 4">
            <a:extLst>
              <a:ext uri="{FF2B5EF4-FFF2-40B4-BE49-F238E27FC236}">
                <a16:creationId xmlns:a16="http://schemas.microsoft.com/office/drawing/2014/main" id="{0ED30D02-BEE6-429B-A122-8F328E77E078}"/>
              </a:ext>
            </a:extLst>
          </p:cNvPr>
          <p:cNvSpPr txBox="1"/>
          <p:nvPr/>
        </p:nvSpPr>
        <p:spPr>
          <a:xfrm>
            <a:off x="304800" y="4495800"/>
            <a:ext cx="4165601" cy="1477328"/>
          </a:xfrm>
          <a:prstGeom prst="rect">
            <a:avLst/>
          </a:prstGeom>
          <a:noFill/>
        </p:spPr>
        <p:txBody>
          <a:bodyPr wrap="square" rtlCol="0">
            <a:spAutoFit/>
          </a:bodyPr>
          <a:lstStyle/>
          <a:p>
            <a:r>
              <a:rPr lang="en-US" dirty="0">
                <a:solidFill>
                  <a:srgbClr val="0070C0"/>
                </a:solidFill>
              </a:rPr>
              <a:t>--550 of 650 respondents (86%) found this image confusing and unclear. For a marketer and consideration of branding elements, this becomes alarming.</a:t>
            </a:r>
          </a:p>
        </p:txBody>
      </p:sp>
    </p:spTree>
    <p:extLst>
      <p:ext uri="{BB962C8B-B14F-4D97-AF65-F5344CB8AC3E}">
        <p14:creationId xmlns:p14="http://schemas.microsoft.com/office/powerpoint/2010/main" val="3957454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119771" y="110205"/>
            <a:ext cx="34290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Findings</a:t>
            </a:r>
          </a:p>
        </p:txBody>
      </p:sp>
      <p:pic>
        <p:nvPicPr>
          <p:cNvPr id="4" name="Picture 3">
            <a:extLst>
              <a:ext uri="{FF2B5EF4-FFF2-40B4-BE49-F238E27FC236}">
                <a16:creationId xmlns:a16="http://schemas.microsoft.com/office/drawing/2014/main" id="{7E42B76A-F911-46FC-AAB9-E2A8E67CE7DB}"/>
              </a:ext>
            </a:extLst>
          </p:cNvPr>
          <p:cNvPicPr>
            <a:picLocks noChangeAspect="1"/>
          </p:cNvPicPr>
          <p:nvPr/>
        </p:nvPicPr>
        <p:blipFill>
          <a:blip r:embed="rId3"/>
          <a:stretch>
            <a:fillRect/>
          </a:stretch>
        </p:blipFill>
        <p:spPr>
          <a:xfrm>
            <a:off x="304800" y="1122941"/>
            <a:ext cx="3209925" cy="3248025"/>
          </a:xfrm>
          <a:prstGeom prst="rect">
            <a:avLst/>
          </a:prstGeom>
        </p:spPr>
      </p:pic>
      <p:sp>
        <p:nvSpPr>
          <p:cNvPr id="5" name="TextBox 4">
            <a:extLst>
              <a:ext uri="{FF2B5EF4-FFF2-40B4-BE49-F238E27FC236}">
                <a16:creationId xmlns:a16="http://schemas.microsoft.com/office/drawing/2014/main" id="{0ED30D02-BEE6-429B-A122-8F328E77E078}"/>
              </a:ext>
            </a:extLst>
          </p:cNvPr>
          <p:cNvSpPr txBox="1"/>
          <p:nvPr/>
        </p:nvSpPr>
        <p:spPr>
          <a:xfrm>
            <a:off x="304800" y="4895082"/>
            <a:ext cx="8763000" cy="1477328"/>
          </a:xfrm>
          <a:prstGeom prst="rect">
            <a:avLst/>
          </a:prstGeom>
          <a:noFill/>
        </p:spPr>
        <p:txBody>
          <a:bodyPr wrap="square" rtlCol="0">
            <a:spAutoFit/>
          </a:bodyPr>
          <a:lstStyle/>
          <a:p>
            <a:r>
              <a:rPr lang="en-US" dirty="0">
                <a:solidFill>
                  <a:srgbClr val="0070C0"/>
                </a:solidFill>
              </a:rPr>
              <a:t>--Remember it is not what we think of ourselves. It is what the outside world thinks of us we have to consider.</a:t>
            </a:r>
          </a:p>
          <a:p>
            <a:endParaRPr lang="en-US" dirty="0">
              <a:solidFill>
                <a:srgbClr val="0070C0"/>
              </a:solidFill>
            </a:endParaRPr>
          </a:p>
          <a:p>
            <a:r>
              <a:rPr lang="en-US" dirty="0">
                <a:solidFill>
                  <a:srgbClr val="0070C0"/>
                </a:solidFill>
              </a:rPr>
              <a:t>--After testing this image, we decided to develop and test some other images, including ones with dogs since that is our international charity (Service Dogs)</a:t>
            </a:r>
          </a:p>
        </p:txBody>
      </p:sp>
      <p:pic>
        <p:nvPicPr>
          <p:cNvPr id="6" name="Picture 5">
            <a:extLst>
              <a:ext uri="{FF2B5EF4-FFF2-40B4-BE49-F238E27FC236}">
                <a16:creationId xmlns:a16="http://schemas.microsoft.com/office/drawing/2014/main" id="{4330FE66-BB90-4F15-883F-2F9006045059}"/>
              </a:ext>
            </a:extLst>
          </p:cNvPr>
          <p:cNvPicPr>
            <a:picLocks noChangeAspect="1"/>
          </p:cNvPicPr>
          <p:nvPr/>
        </p:nvPicPr>
        <p:blipFill>
          <a:blip r:embed="rId4"/>
          <a:stretch>
            <a:fillRect/>
          </a:stretch>
        </p:blipFill>
        <p:spPr>
          <a:xfrm>
            <a:off x="3498881" y="741212"/>
            <a:ext cx="5568919" cy="3586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589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119771" y="110205"/>
            <a:ext cx="3429000"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Tested Variations</a:t>
            </a:r>
          </a:p>
        </p:txBody>
      </p:sp>
      <p:sp>
        <p:nvSpPr>
          <p:cNvPr id="5" name="TextBox 4">
            <a:extLst>
              <a:ext uri="{FF2B5EF4-FFF2-40B4-BE49-F238E27FC236}">
                <a16:creationId xmlns:a16="http://schemas.microsoft.com/office/drawing/2014/main" id="{0ED30D02-BEE6-429B-A122-8F328E77E078}"/>
              </a:ext>
            </a:extLst>
          </p:cNvPr>
          <p:cNvSpPr txBox="1"/>
          <p:nvPr/>
        </p:nvSpPr>
        <p:spPr>
          <a:xfrm>
            <a:off x="244789" y="3929195"/>
            <a:ext cx="2879411" cy="1754326"/>
          </a:xfrm>
          <a:prstGeom prst="rect">
            <a:avLst/>
          </a:prstGeom>
          <a:noFill/>
        </p:spPr>
        <p:txBody>
          <a:bodyPr wrap="square" rtlCol="0">
            <a:spAutoFit/>
          </a:bodyPr>
          <a:lstStyle/>
          <a:p>
            <a:r>
              <a:rPr lang="en-US" dirty="0">
                <a:solidFill>
                  <a:srgbClr val="0070C0"/>
                </a:solidFill>
              </a:rPr>
              <a:t>--We wanted to know what the average consumer’s perception (opinion) of these images were and what they thought they meant.</a:t>
            </a:r>
          </a:p>
        </p:txBody>
      </p:sp>
      <p:pic>
        <p:nvPicPr>
          <p:cNvPr id="2" name="Picture 1">
            <a:extLst>
              <a:ext uri="{FF2B5EF4-FFF2-40B4-BE49-F238E27FC236}">
                <a16:creationId xmlns:a16="http://schemas.microsoft.com/office/drawing/2014/main" id="{17245984-40FF-4E6B-955D-4FED4492DC97}"/>
              </a:ext>
            </a:extLst>
          </p:cNvPr>
          <p:cNvPicPr>
            <a:picLocks noChangeAspect="1"/>
          </p:cNvPicPr>
          <p:nvPr/>
        </p:nvPicPr>
        <p:blipFill>
          <a:blip r:embed="rId3"/>
          <a:stretch>
            <a:fillRect/>
          </a:stretch>
        </p:blipFill>
        <p:spPr>
          <a:xfrm>
            <a:off x="457200" y="1440367"/>
            <a:ext cx="2514600" cy="2453268"/>
          </a:xfrm>
          <a:prstGeom prst="rect">
            <a:avLst/>
          </a:prstGeom>
        </p:spPr>
      </p:pic>
      <p:sp>
        <p:nvSpPr>
          <p:cNvPr id="7" name="TextBox 6">
            <a:extLst>
              <a:ext uri="{FF2B5EF4-FFF2-40B4-BE49-F238E27FC236}">
                <a16:creationId xmlns:a16="http://schemas.microsoft.com/office/drawing/2014/main" id="{CF66AAC1-4ADF-43A2-93BA-FEB7A31B9500}"/>
              </a:ext>
            </a:extLst>
          </p:cNvPr>
          <p:cNvSpPr txBox="1"/>
          <p:nvPr/>
        </p:nvSpPr>
        <p:spPr>
          <a:xfrm>
            <a:off x="4572000" y="228600"/>
            <a:ext cx="4191000" cy="646331"/>
          </a:xfrm>
          <a:prstGeom prst="rect">
            <a:avLst/>
          </a:prstGeom>
          <a:noFill/>
        </p:spPr>
        <p:txBody>
          <a:bodyPr wrap="square" rtlCol="0">
            <a:spAutoFit/>
          </a:bodyPr>
          <a:lstStyle/>
          <a:p>
            <a:r>
              <a:rPr lang="en-US" dirty="0">
                <a:solidFill>
                  <a:srgbClr val="0070C0"/>
                </a:solidFill>
              </a:rPr>
              <a:t>There was a lot of work done in this stage, this is just a quick re-cap.</a:t>
            </a:r>
          </a:p>
        </p:txBody>
      </p:sp>
      <p:pic>
        <p:nvPicPr>
          <p:cNvPr id="9" name="Picture 8">
            <a:extLst>
              <a:ext uri="{FF2B5EF4-FFF2-40B4-BE49-F238E27FC236}">
                <a16:creationId xmlns:a16="http://schemas.microsoft.com/office/drawing/2014/main" id="{92750594-1E45-4947-BBE2-774C5D6AD2A6}"/>
              </a:ext>
            </a:extLst>
          </p:cNvPr>
          <p:cNvPicPr>
            <a:picLocks noChangeAspect="1"/>
          </p:cNvPicPr>
          <p:nvPr/>
        </p:nvPicPr>
        <p:blipFill>
          <a:blip r:embed="rId4"/>
          <a:stretch>
            <a:fillRect/>
          </a:stretch>
        </p:blipFill>
        <p:spPr>
          <a:xfrm>
            <a:off x="3172622" y="1089577"/>
            <a:ext cx="5999159" cy="39856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E3E13AC8-94FA-4CE3-A654-E045CBF0CCC1}"/>
              </a:ext>
            </a:extLst>
          </p:cNvPr>
          <p:cNvSpPr/>
          <p:nvPr/>
        </p:nvSpPr>
        <p:spPr>
          <a:xfrm>
            <a:off x="3276600" y="5341283"/>
            <a:ext cx="5715000" cy="923330"/>
          </a:xfrm>
          <a:prstGeom prst="rect">
            <a:avLst/>
          </a:prstGeom>
        </p:spPr>
        <p:txBody>
          <a:bodyPr wrap="square">
            <a:spAutoFit/>
          </a:bodyPr>
          <a:lstStyle/>
          <a:p>
            <a:r>
              <a:rPr lang="en-US" dirty="0">
                <a:solidFill>
                  <a:srgbClr val="0070C0"/>
                </a:solidFill>
              </a:rPr>
              <a:t>We wanted to know how likely an individual would be interested in knowing more about the organization if they saw this image.</a:t>
            </a:r>
          </a:p>
        </p:txBody>
      </p:sp>
    </p:spTree>
    <p:extLst>
      <p:ext uri="{BB962C8B-B14F-4D97-AF65-F5344CB8AC3E}">
        <p14:creationId xmlns:p14="http://schemas.microsoft.com/office/powerpoint/2010/main" val="625845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119771" y="110205"/>
            <a:ext cx="3429000"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Tested Variations</a:t>
            </a:r>
          </a:p>
        </p:txBody>
      </p:sp>
      <p:sp>
        <p:nvSpPr>
          <p:cNvPr id="5" name="TextBox 4">
            <a:extLst>
              <a:ext uri="{FF2B5EF4-FFF2-40B4-BE49-F238E27FC236}">
                <a16:creationId xmlns:a16="http://schemas.microsoft.com/office/drawing/2014/main" id="{0ED30D02-BEE6-429B-A122-8F328E77E078}"/>
              </a:ext>
            </a:extLst>
          </p:cNvPr>
          <p:cNvSpPr txBox="1"/>
          <p:nvPr/>
        </p:nvSpPr>
        <p:spPr>
          <a:xfrm>
            <a:off x="244789" y="3929195"/>
            <a:ext cx="2879411" cy="2862322"/>
          </a:xfrm>
          <a:prstGeom prst="rect">
            <a:avLst/>
          </a:prstGeom>
          <a:noFill/>
        </p:spPr>
        <p:txBody>
          <a:bodyPr wrap="square" rtlCol="0">
            <a:spAutoFit/>
          </a:bodyPr>
          <a:lstStyle/>
          <a:p>
            <a:r>
              <a:rPr lang="en-US" dirty="0">
                <a:solidFill>
                  <a:srgbClr val="0070C0"/>
                </a:solidFill>
              </a:rPr>
              <a:t>--We are about “Service Dogs” as we need to brand with an associated charity for greater success, such as Shriners has done for Burn Hospitals, Kiwanis has done for “Serving the Children of the World,” Optimist has done for eye glasses, etc.</a:t>
            </a:r>
          </a:p>
        </p:txBody>
      </p:sp>
      <p:sp>
        <p:nvSpPr>
          <p:cNvPr id="10" name="Rectangle 9">
            <a:extLst>
              <a:ext uri="{FF2B5EF4-FFF2-40B4-BE49-F238E27FC236}">
                <a16:creationId xmlns:a16="http://schemas.microsoft.com/office/drawing/2014/main" id="{E3E13AC8-94FA-4CE3-A654-E045CBF0CCC1}"/>
              </a:ext>
            </a:extLst>
          </p:cNvPr>
          <p:cNvSpPr/>
          <p:nvPr/>
        </p:nvSpPr>
        <p:spPr>
          <a:xfrm>
            <a:off x="3376378" y="5113528"/>
            <a:ext cx="5715000" cy="1477328"/>
          </a:xfrm>
          <a:prstGeom prst="rect">
            <a:avLst/>
          </a:prstGeom>
        </p:spPr>
        <p:txBody>
          <a:bodyPr wrap="square">
            <a:spAutoFit/>
          </a:bodyPr>
          <a:lstStyle/>
          <a:p>
            <a:r>
              <a:rPr lang="en-US" dirty="0">
                <a:solidFill>
                  <a:schemeClr val="bg1"/>
                </a:solidFill>
              </a:rPr>
              <a:t>The use of a dog with our Star helped with a more friendly, open perception of our organization, but still not fantastic. The star being upside down, with especially the white point down, and the circle, still represented a perception problem.</a:t>
            </a:r>
          </a:p>
        </p:txBody>
      </p:sp>
      <p:pic>
        <p:nvPicPr>
          <p:cNvPr id="4" name="Picture 3">
            <a:extLst>
              <a:ext uri="{FF2B5EF4-FFF2-40B4-BE49-F238E27FC236}">
                <a16:creationId xmlns:a16="http://schemas.microsoft.com/office/drawing/2014/main" id="{0B5ABDBF-BC86-4888-8187-7931C1B6A18B}"/>
              </a:ext>
            </a:extLst>
          </p:cNvPr>
          <p:cNvPicPr>
            <a:picLocks noChangeAspect="1"/>
          </p:cNvPicPr>
          <p:nvPr/>
        </p:nvPicPr>
        <p:blipFill>
          <a:blip r:embed="rId3"/>
          <a:stretch>
            <a:fillRect/>
          </a:stretch>
        </p:blipFill>
        <p:spPr>
          <a:xfrm>
            <a:off x="244789" y="1401104"/>
            <a:ext cx="2727011" cy="2491739"/>
          </a:xfrm>
          <a:prstGeom prst="rect">
            <a:avLst/>
          </a:prstGeom>
        </p:spPr>
      </p:pic>
      <p:pic>
        <p:nvPicPr>
          <p:cNvPr id="6" name="Picture 5">
            <a:extLst>
              <a:ext uri="{FF2B5EF4-FFF2-40B4-BE49-F238E27FC236}">
                <a16:creationId xmlns:a16="http://schemas.microsoft.com/office/drawing/2014/main" id="{2CC0CAD4-B0F3-44B6-BCA3-F9012F2052D5}"/>
              </a:ext>
            </a:extLst>
          </p:cNvPr>
          <p:cNvPicPr>
            <a:picLocks noChangeAspect="1"/>
          </p:cNvPicPr>
          <p:nvPr/>
        </p:nvPicPr>
        <p:blipFill>
          <a:blip r:embed="rId4"/>
          <a:stretch>
            <a:fillRect/>
          </a:stretch>
        </p:blipFill>
        <p:spPr>
          <a:xfrm>
            <a:off x="3501072" y="1401104"/>
            <a:ext cx="5286375" cy="345757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1026F4C-A6A0-451A-ADEF-4A805ED123F2}"/>
              </a:ext>
            </a:extLst>
          </p:cNvPr>
          <p:cNvSpPr txBox="1"/>
          <p:nvPr/>
        </p:nvSpPr>
        <p:spPr>
          <a:xfrm>
            <a:off x="3648222" y="110205"/>
            <a:ext cx="5238675" cy="1200329"/>
          </a:xfrm>
          <a:prstGeom prst="rect">
            <a:avLst/>
          </a:prstGeom>
          <a:noFill/>
        </p:spPr>
        <p:txBody>
          <a:bodyPr wrap="square" rtlCol="0">
            <a:spAutoFit/>
          </a:bodyPr>
          <a:lstStyle/>
          <a:p>
            <a:r>
              <a:rPr lang="en-US" dirty="0">
                <a:solidFill>
                  <a:schemeClr val="bg1"/>
                </a:solidFill>
              </a:rPr>
              <a:t>How likely if you saw this image would you click on the image to learn more or if you saw a person wearing a pin with the image, would you ask more about it? </a:t>
            </a:r>
          </a:p>
        </p:txBody>
      </p:sp>
    </p:spTree>
    <p:extLst>
      <p:ext uri="{BB962C8B-B14F-4D97-AF65-F5344CB8AC3E}">
        <p14:creationId xmlns:p14="http://schemas.microsoft.com/office/powerpoint/2010/main" val="276089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119771" y="110205"/>
            <a:ext cx="3429000"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Tested Variations</a:t>
            </a:r>
          </a:p>
        </p:txBody>
      </p:sp>
      <p:sp>
        <p:nvSpPr>
          <p:cNvPr id="5" name="TextBox 4">
            <a:extLst>
              <a:ext uri="{FF2B5EF4-FFF2-40B4-BE49-F238E27FC236}">
                <a16:creationId xmlns:a16="http://schemas.microsoft.com/office/drawing/2014/main" id="{0ED30D02-BEE6-429B-A122-8F328E77E078}"/>
              </a:ext>
            </a:extLst>
          </p:cNvPr>
          <p:cNvSpPr txBox="1"/>
          <p:nvPr/>
        </p:nvSpPr>
        <p:spPr>
          <a:xfrm>
            <a:off x="244789" y="3929195"/>
            <a:ext cx="3131589" cy="2585323"/>
          </a:xfrm>
          <a:prstGeom prst="rect">
            <a:avLst/>
          </a:prstGeom>
          <a:noFill/>
        </p:spPr>
        <p:txBody>
          <a:bodyPr wrap="square" rtlCol="0">
            <a:spAutoFit/>
          </a:bodyPr>
          <a:lstStyle/>
          <a:p>
            <a:r>
              <a:rPr lang="en-US" dirty="0">
                <a:solidFill>
                  <a:srgbClr val="0070C0"/>
                </a:solidFill>
              </a:rPr>
              <a:t>--There were places in the surveys to provide other feedback and since the dog was so predominate in the previous tested logo, the perception seemed to shift to being that we were a dog focused organization, so we wanted to test some more.</a:t>
            </a:r>
          </a:p>
        </p:txBody>
      </p:sp>
      <p:sp>
        <p:nvSpPr>
          <p:cNvPr id="10" name="Rectangle 9">
            <a:extLst>
              <a:ext uri="{FF2B5EF4-FFF2-40B4-BE49-F238E27FC236}">
                <a16:creationId xmlns:a16="http://schemas.microsoft.com/office/drawing/2014/main" id="{E3E13AC8-94FA-4CE3-A654-E045CBF0CCC1}"/>
              </a:ext>
            </a:extLst>
          </p:cNvPr>
          <p:cNvSpPr/>
          <p:nvPr/>
        </p:nvSpPr>
        <p:spPr>
          <a:xfrm>
            <a:off x="3376378" y="5113528"/>
            <a:ext cx="5715000" cy="1477328"/>
          </a:xfrm>
          <a:prstGeom prst="rect">
            <a:avLst/>
          </a:prstGeom>
        </p:spPr>
        <p:txBody>
          <a:bodyPr wrap="square">
            <a:spAutoFit/>
          </a:bodyPr>
          <a:lstStyle/>
          <a:p>
            <a:r>
              <a:rPr lang="en-US" dirty="0">
                <a:solidFill>
                  <a:schemeClr val="bg1"/>
                </a:solidFill>
              </a:rPr>
              <a:t>We found that a paw print conveyed an open and friendly image, without distorting an overall perception. Yet, there were considerable negative comment still about the star position, circle, and what the letters OES represented. So we kept working…</a:t>
            </a:r>
          </a:p>
        </p:txBody>
      </p:sp>
      <p:sp>
        <p:nvSpPr>
          <p:cNvPr id="11" name="TextBox 10">
            <a:extLst>
              <a:ext uri="{FF2B5EF4-FFF2-40B4-BE49-F238E27FC236}">
                <a16:creationId xmlns:a16="http://schemas.microsoft.com/office/drawing/2014/main" id="{71026F4C-A6A0-451A-ADEF-4A805ED123F2}"/>
              </a:ext>
            </a:extLst>
          </p:cNvPr>
          <p:cNvSpPr txBox="1"/>
          <p:nvPr/>
        </p:nvSpPr>
        <p:spPr>
          <a:xfrm>
            <a:off x="3648222" y="110205"/>
            <a:ext cx="5238675" cy="1200329"/>
          </a:xfrm>
          <a:prstGeom prst="rect">
            <a:avLst/>
          </a:prstGeom>
          <a:noFill/>
        </p:spPr>
        <p:txBody>
          <a:bodyPr wrap="square" rtlCol="0">
            <a:spAutoFit/>
          </a:bodyPr>
          <a:lstStyle/>
          <a:p>
            <a:r>
              <a:rPr lang="en-US" dirty="0">
                <a:solidFill>
                  <a:schemeClr val="bg1"/>
                </a:solidFill>
              </a:rPr>
              <a:t>How likely if you saw this image would you click on the image to learn more or if you saw a person wearing a pin with the image, would you ask more about it? </a:t>
            </a:r>
          </a:p>
        </p:txBody>
      </p:sp>
      <p:pic>
        <p:nvPicPr>
          <p:cNvPr id="2" name="Picture 1">
            <a:extLst>
              <a:ext uri="{FF2B5EF4-FFF2-40B4-BE49-F238E27FC236}">
                <a16:creationId xmlns:a16="http://schemas.microsoft.com/office/drawing/2014/main" id="{6223EDD1-DA0C-41E8-8FE5-479744179CCC}"/>
              </a:ext>
            </a:extLst>
          </p:cNvPr>
          <p:cNvPicPr>
            <a:picLocks noChangeAspect="1"/>
          </p:cNvPicPr>
          <p:nvPr/>
        </p:nvPicPr>
        <p:blipFill>
          <a:blip r:embed="rId3"/>
          <a:stretch>
            <a:fillRect/>
          </a:stretch>
        </p:blipFill>
        <p:spPr>
          <a:xfrm>
            <a:off x="674543" y="1342057"/>
            <a:ext cx="2428875" cy="2562225"/>
          </a:xfrm>
          <a:prstGeom prst="rect">
            <a:avLst/>
          </a:prstGeom>
        </p:spPr>
      </p:pic>
      <p:pic>
        <p:nvPicPr>
          <p:cNvPr id="7" name="Picture 6">
            <a:extLst>
              <a:ext uri="{FF2B5EF4-FFF2-40B4-BE49-F238E27FC236}">
                <a16:creationId xmlns:a16="http://schemas.microsoft.com/office/drawing/2014/main" id="{69D59495-3CD8-41F9-AFE4-B99F2210A355}"/>
              </a:ext>
            </a:extLst>
          </p:cNvPr>
          <p:cNvPicPr>
            <a:picLocks noChangeAspect="1"/>
          </p:cNvPicPr>
          <p:nvPr/>
        </p:nvPicPr>
        <p:blipFill>
          <a:blip r:embed="rId4"/>
          <a:stretch>
            <a:fillRect/>
          </a:stretch>
        </p:blipFill>
        <p:spPr>
          <a:xfrm>
            <a:off x="3376378" y="1481449"/>
            <a:ext cx="5334139" cy="3300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9408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571500" y="130084"/>
            <a:ext cx="7805029"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Continued to Test New  Variations</a:t>
            </a:r>
          </a:p>
        </p:txBody>
      </p:sp>
      <p:sp>
        <p:nvSpPr>
          <p:cNvPr id="5" name="TextBox 4">
            <a:extLst>
              <a:ext uri="{FF2B5EF4-FFF2-40B4-BE49-F238E27FC236}">
                <a16:creationId xmlns:a16="http://schemas.microsoft.com/office/drawing/2014/main" id="{0ED30D02-BEE6-429B-A122-8F328E77E078}"/>
              </a:ext>
            </a:extLst>
          </p:cNvPr>
          <p:cNvSpPr txBox="1"/>
          <p:nvPr/>
        </p:nvSpPr>
        <p:spPr>
          <a:xfrm>
            <a:off x="533400" y="1551645"/>
            <a:ext cx="4327211" cy="646331"/>
          </a:xfrm>
          <a:prstGeom prst="rect">
            <a:avLst/>
          </a:prstGeom>
          <a:noFill/>
        </p:spPr>
        <p:txBody>
          <a:bodyPr wrap="square" rtlCol="0">
            <a:spAutoFit/>
          </a:bodyPr>
          <a:lstStyle/>
          <a:p>
            <a:r>
              <a:rPr lang="en-US" dirty="0">
                <a:solidFill>
                  <a:srgbClr val="0070C0"/>
                </a:solidFill>
              </a:rPr>
              <a:t>--Word cloud of comments when dog component added.</a:t>
            </a:r>
          </a:p>
        </p:txBody>
      </p:sp>
      <p:sp>
        <p:nvSpPr>
          <p:cNvPr id="11" name="TextBox 10">
            <a:extLst>
              <a:ext uri="{FF2B5EF4-FFF2-40B4-BE49-F238E27FC236}">
                <a16:creationId xmlns:a16="http://schemas.microsoft.com/office/drawing/2014/main" id="{71026F4C-A6A0-451A-ADEF-4A805ED123F2}"/>
              </a:ext>
            </a:extLst>
          </p:cNvPr>
          <p:cNvSpPr txBox="1"/>
          <p:nvPr/>
        </p:nvSpPr>
        <p:spPr>
          <a:xfrm>
            <a:off x="571500" y="5088254"/>
            <a:ext cx="8001000" cy="1477328"/>
          </a:xfrm>
          <a:prstGeom prst="rect">
            <a:avLst/>
          </a:prstGeom>
          <a:noFill/>
        </p:spPr>
        <p:txBody>
          <a:bodyPr wrap="square" rtlCol="0">
            <a:spAutoFit/>
          </a:bodyPr>
          <a:lstStyle/>
          <a:p>
            <a:r>
              <a:rPr lang="en-US" dirty="0">
                <a:solidFill>
                  <a:schemeClr val="bg1"/>
                </a:solidFill>
              </a:rPr>
              <a:t>Looking at the many other comments to open-ended questions, through interviews and focus groups, additional surveys, a new direction was taken in finding a logo that could be used that would be more open and “appealing” to the outside world.  This was a long process… Here is where it arrived…</a:t>
            </a:r>
          </a:p>
        </p:txBody>
      </p:sp>
      <p:pic>
        <p:nvPicPr>
          <p:cNvPr id="4" name="Picture 3">
            <a:extLst>
              <a:ext uri="{FF2B5EF4-FFF2-40B4-BE49-F238E27FC236}">
                <a16:creationId xmlns:a16="http://schemas.microsoft.com/office/drawing/2014/main" id="{073C9F16-67E9-495B-83E1-85AF90ECED04}"/>
              </a:ext>
            </a:extLst>
          </p:cNvPr>
          <p:cNvPicPr>
            <a:picLocks noChangeAspect="1"/>
          </p:cNvPicPr>
          <p:nvPr/>
        </p:nvPicPr>
        <p:blipFill>
          <a:blip r:embed="rId3"/>
          <a:stretch>
            <a:fillRect/>
          </a:stretch>
        </p:blipFill>
        <p:spPr>
          <a:xfrm>
            <a:off x="571500" y="2302281"/>
            <a:ext cx="8001000" cy="2228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057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4A9D-B00C-405B-B428-A052DEF928D1}"/>
              </a:ext>
            </a:extLst>
          </p:cNvPr>
          <p:cNvSpPr>
            <a:spLocks noGrp="1"/>
          </p:cNvSpPr>
          <p:nvPr>
            <p:ph type="title"/>
          </p:nvPr>
        </p:nvSpPr>
        <p:spPr>
          <a:xfrm>
            <a:off x="457200" y="76200"/>
            <a:ext cx="8229600" cy="1143000"/>
          </a:xfrm>
        </p:spPr>
        <p:txBody>
          <a:bodyPr/>
          <a:lstStyle/>
          <a:p>
            <a:r>
              <a:rPr lang="en-US" dirty="0"/>
              <a:t>NM Situation- Our Storm</a:t>
            </a:r>
          </a:p>
        </p:txBody>
      </p:sp>
      <p:pic>
        <p:nvPicPr>
          <p:cNvPr id="8" name="Content Placeholder 7">
            <a:extLst>
              <a:ext uri="{FF2B5EF4-FFF2-40B4-BE49-F238E27FC236}">
                <a16:creationId xmlns:a16="http://schemas.microsoft.com/office/drawing/2014/main" id="{41B6CD67-7BEA-4F69-880B-8CAEDA5DAB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200" y="1524000"/>
            <a:ext cx="8991600" cy="5138164"/>
          </a:xfrm>
        </p:spPr>
      </p:pic>
    </p:spTree>
    <p:extLst>
      <p:ext uri="{BB962C8B-B14F-4D97-AF65-F5344CB8AC3E}">
        <p14:creationId xmlns:p14="http://schemas.microsoft.com/office/powerpoint/2010/main" val="334388055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9A3D7-5C0D-4ABE-9463-B6967430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 y="-12294"/>
            <a:ext cx="9296400" cy="6858000"/>
          </a:xfrm>
          <a:prstGeom prst="rect">
            <a:avLst/>
          </a:prstGeom>
        </p:spPr>
      </p:pic>
      <p:sp>
        <p:nvSpPr>
          <p:cNvPr id="8" name="Title 1"/>
          <p:cNvSpPr txBox="1">
            <a:spLocks/>
          </p:cNvSpPr>
          <p:nvPr/>
        </p:nvSpPr>
        <p:spPr>
          <a:xfrm>
            <a:off x="571500" y="130084"/>
            <a:ext cx="7805029"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rgbClr val="0070C0"/>
                </a:solidFill>
              </a:rPr>
              <a:t>After Considerable Additional Research</a:t>
            </a:r>
          </a:p>
        </p:txBody>
      </p:sp>
      <p:sp>
        <p:nvSpPr>
          <p:cNvPr id="11" name="TextBox 10">
            <a:extLst>
              <a:ext uri="{FF2B5EF4-FFF2-40B4-BE49-F238E27FC236}">
                <a16:creationId xmlns:a16="http://schemas.microsoft.com/office/drawing/2014/main" id="{71026F4C-A6A0-451A-ADEF-4A805ED123F2}"/>
              </a:ext>
            </a:extLst>
          </p:cNvPr>
          <p:cNvSpPr txBox="1"/>
          <p:nvPr/>
        </p:nvSpPr>
        <p:spPr>
          <a:xfrm>
            <a:off x="152400" y="4013072"/>
            <a:ext cx="9164320" cy="2862322"/>
          </a:xfrm>
          <a:prstGeom prst="rect">
            <a:avLst/>
          </a:prstGeom>
          <a:noFill/>
        </p:spPr>
        <p:txBody>
          <a:bodyPr wrap="square" rtlCol="0">
            <a:spAutoFit/>
          </a:bodyPr>
          <a:lstStyle/>
          <a:p>
            <a:r>
              <a:rPr lang="en-US" dirty="0">
                <a:solidFill>
                  <a:schemeClr val="bg1"/>
                </a:solidFill>
              </a:rPr>
              <a:t>This logo evolved from the different possible logos that were extensively tested. This logo represents a forward moving, more modern simple look, that still holds true to our values represented in the five colors/points of the star. It is a shooting star with gold and has the paw print derived from the Paws and Stripes organization.  The circle was removed to reduce confusion with satanic references. The white point is smaller and not straight down, which when presented larger and down can be associated with Wiccan. There are other subtle imagery depictions addressed to finally find an image that was tested as most pleasing and not a barrier to inquiry of others about who we are. This has become a branding tool for NM and now General Grand Chapter, as it has been adopted by GGC.</a:t>
            </a:r>
          </a:p>
        </p:txBody>
      </p:sp>
      <p:pic>
        <p:nvPicPr>
          <p:cNvPr id="7" name="Picture 6">
            <a:extLst>
              <a:ext uri="{FF2B5EF4-FFF2-40B4-BE49-F238E27FC236}">
                <a16:creationId xmlns:a16="http://schemas.microsoft.com/office/drawing/2014/main" id="{E5FDCF1C-5971-4E12-8B31-AAB42DE25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972" y="44951"/>
            <a:ext cx="6382056" cy="4931590"/>
          </a:xfrm>
          <a:prstGeom prst="rect">
            <a:avLst/>
          </a:prstGeom>
        </p:spPr>
      </p:pic>
    </p:spTree>
    <p:extLst>
      <p:ext uri="{BB962C8B-B14F-4D97-AF65-F5344CB8AC3E}">
        <p14:creationId xmlns:p14="http://schemas.microsoft.com/office/powerpoint/2010/main" val="427009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8A7E5-06B4-4857-B599-AB76C5606B80}"/>
              </a:ext>
            </a:extLst>
          </p:cNvPr>
          <p:cNvSpPr/>
          <p:nvPr/>
        </p:nvSpPr>
        <p:spPr>
          <a:xfrm>
            <a:off x="1524000" y="3200400"/>
            <a:ext cx="6705600" cy="365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3400" y="1695271"/>
            <a:ext cx="6248400" cy="1200329"/>
          </a:xfrm>
          <a:prstGeom prst="rect">
            <a:avLst/>
          </a:prstGeom>
        </p:spPr>
        <p:txBody>
          <a:bodyPr wrap="square">
            <a:spAutoFit/>
          </a:bodyPr>
          <a:lstStyle/>
          <a:p>
            <a:pPr marL="137160" indent="0">
              <a:buClr>
                <a:srgbClr val="002060"/>
              </a:buClr>
              <a:buNone/>
            </a:pPr>
            <a:r>
              <a:rPr lang="en-US" sz="2400" b="1" dirty="0">
                <a:solidFill>
                  <a:schemeClr val="bg1"/>
                </a:solidFill>
              </a:rPr>
              <a:t>Development of branded materials </a:t>
            </a:r>
          </a:p>
          <a:p>
            <a:pPr marL="137160" indent="0">
              <a:buClr>
                <a:srgbClr val="002060"/>
              </a:buClr>
              <a:buNone/>
            </a:pPr>
            <a:r>
              <a:rPr lang="en-US" sz="2400" b="1" dirty="0">
                <a:solidFill>
                  <a:schemeClr val="bg1"/>
                </a:solidFill>
              </a:rPr>
              <a:t>      / membership recruitment tools</a:t>
            </a:r>
          </a:p>
          <a:p>
            <a:pPr marL="137160" indent="0">
              <a:buClr>
                <a:srgbClr val="002060"/>
              </a:buClr>
              <a:buNone/>
            </a:pPr>
            <a:r>
              <a:rPr lang="en-US" sz="2400" b="1" dirty="0">
                <a:solidFill>
                  <a:schemeClr val="bg1"/>
                </a:solidFill>
              </a:rPr>
              <a:t>Included fun logo</a:t>
            </a:r>
          </a:p>
        </p:txBody>
      </p:sp>
      <p:sp>
        <p:nvSpPr>
          <p:cNvPr id="8" name="Title 1"/>
          <p:cNvSpPr txBox="1">
            <a:spLocks/>
          </p:cNvSpPr>
          <p:nvPr/>
        </p:nvSpPr>
        <p:spPr>
          <a:xfrm>
            <a:off x="0" y="723900"/>
            <a:ext cx="3733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accent6">
                    <a:lumMod val="75000"/>
                  </a:schemeClr>
                </a:solidFill>
              </a:rPr>
              <a:t>Objective 1</a:t>
            </a:r>
          </a:p>
        </p:txBody>
      </p:sp>
      <p:pic>
        <p:nvPicPr>
          <p:cNvPr id="6" name="Picture 5">
            <a:extLst>
              <a:ext uri="{FF2B5EF4-FFF2-40B4-BE49-F238E27FC236}">
                <a16:creationId xmlns:a16="http://schemas.microsoft.com/office/drawing/2014/main" id="{0394E43A-9275-4AF7-9DF3-DB638F230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972" y="2316771"/>
            <a:ext cx="6382056" cy="4931590"/>
          </a:xfrm>
          <a:prstGeom prst="rect">
            <a:avLst/>
          </a:prstGeom>
        </p:spPr>
      </p:pic>
      <p:sp>
        <p:nvSpPr>
          <p:cNvPr id="3" name="TextBox 2">
            <a:extLst>
              <a:ext uri="{FF2B5EF4-FFF2-40B4-BE49-F238E27FC236}">
                <a16:creationId xmlns:a16="http://schemas.microsoft.com/office/drawing/2014/main" id="{F9B9CD37-968F-459C-9DD4-40611C356283}"/>
              </a:ext>
            </a:extLst>
          </p:cNvPr>
          <p:cNvSpPr txBox="1"/>
          <p:nvPr/>
        </p:nvSpPr>
        <p:spPr>
          <a:xfrm>
            <a:off x="1133628" y="205395"/>
            <a:ext cx="6629400" cy="646331"/>
          </a:xfrm>
          <a:prstGeom prst="rect">
            <a:avLst/>
          </a:prstGeom>
          <a:noFill/>
        </p:spPr>
        <p:txBody>
          <a:bodyPr wrap="square" rtlCol="0">
            <a:spAutoFit/>
          </a:bodyPr>
          <a:lstStyle/>
          <a:p>
            <a:r>
              <a:rPr lang="en-US" dirty="0">
                <a:solidFill>
                  <a:schemeClr val="bg1"/>
                </a:solidFill>
              </a:rPr>
              <a:t>Back to the objectives– The logo was created and then branded materials and recruitment tools were created.</a:t>
            </a:r>
          </a:p>
        </p:txBody>
      </p:sp>
      <p:sp>
        <p:nvSpPr>
          <p:cNvPr id="4" name="Rectangle 3">
            <a:extLst>
              <a:ext uri="{FF2B5EF4-FFF2-40B4-BE49-F238E27FC236}">
                <a16:creationId xmlns:a16="http://schemas.microsoft.com/office/drawing/2014/main" id="{F4881EC9-E0D8-489B-971E-CC0C53062B9D}"/>
              </a:ext>
            </a:extLst>
          </p:cNvPr>
          <p:cNvSpPr/>
          <p:nvPr/>
        </p:nvSpPr>
        <p:spPr>
          <a:xfrm>
            <a:off x="1553688" y="6220698"/>
            <a:ext cx="4572000" cy="646331"/>
          </a:xfrm>
          <a:prstGeom prst="rect">
            <a:avLst/>
          </a:prstGeom>
        </p:spPr>
        <p:txBody>
          <a:bodyPr>
            <a:spAutoFit/>
          </a:bodyPr>
          <a:lstStyle/>
          <a:p>
            <a:r>
              <a:rPr lang="en-US" dirty="0">
                <a:solidFill>
                  <a:schemeClr val="bg1"/>
                </a:solidFill>
              </a:rPr>
              <a:t>To get other state’s logos and marketing tools, go to </a:t>
            </a:r>
            <a:r>
              <a:rPr lang="en-US" dirty="0">
                <a:solidFill>
                  <a:schemeClr val="bg1"/>
                </a:solidFill>
                <a:hlinkClick r:id="rId3"/>
              </a:rPr>
              <a:t>www.oestools.org</a:t>
            </a:r>
            <a:r>
              <a:rPr lang="en-US" dirty="0">
                <a:solidFill>
                  <a:schemeClr val="bg1"/>
                </a:solidFill>
              </a:rPr>
              <a:t>. </a:t>
            </a:r>
            <a:endParaRPr lang="en-US" dirty="0"/>
          </a:p>
        </p:txBody>
      </p:sp>
    </p:spTree>
    <p:extLst>
      <p:ext uri="{BB962C8B-B14F-4D97-AF65-F5344CB8AC3E}">
        <p14:creationId xmlns:p14="http://schemas.microsoft.com/office/powerpoint/2010/main" val="1913940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59603-6D42-4D3F-B5EE-0275E7CDC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96400" cy="6858000"/>
          </a:xfrm>
          <a:prstGeom prst="rect">
            <a:avLst/>
          </a:prstGeom>
        </p:spPr>
      </p:pic>
      <p:sp>
        <p:nvSpPr>
          <p:cNvPr id="5" name="Rectangle 4"/>
          <p:cNvSpPr/>
          <p:nvPr/>
        </p:nvSpPr>
        <p:spPr>
          <a:xfrm>
            <a:off x="685800" y="2362200"/>
            <a:ext cx="5410200" cy="4770537"/>
          </a:xfrm>
          <a:prstGeom prst="rect">
            <a:avLst/>
          </a:prstGeom>
        </p:spPr>
        <p:txBody>
          <a:bodyPr wrap="square">
            <a:spAutoFit/>
          </a:bodyPr>
          <a:lstStyle/>
          <a:p>
            <a:pPr marL="137160" indent="0">
              <a:buClr>
                <a:srgbClr val="002060"/>
              </a:buClr>
              <a:buNone/>
            </a:pPr>
            <a:r>
              <a:rPr lang="en-US" sz="3200" b="1" dirty="0">
                <a:solidFill>
                  <a:schemeClr val="bg1"/>
                </a:solidFill>
                <a:latin typeface="Calibri" panose="020F0502020204030204" pitchFamily="34" charset="0"/>
                <a:cs typeface="Calibri" panose="020F0502020204030204" pitchFamily="34" charset="0"/>
              </a:rPr>
              <a:t>Chapter Media Kits and Marketing Material Development</a:t>
            </a:r>
          </a:p>
          <a:p>
            <a:pPr marL="480060" indent="-342900">
              <a:buClr>
                <a:srgbClr val="002060"/>
              </a:buClr>
              <a:buFont typeface="Arial" panose="020B0604020202020204" pitchFamily="34" charset="0"/>
              <a:buChar char="•"/>
            </a:pPr>
            <a:r>
              <a:rPr lang="en-US" sz="3200" b="1" dirty="0">
                <a:solidFill>
                  <a:schemeClr val="bg1"/>
                </a:solidFill>
                <a:latin typeface="Calibri" panose="020F0502020204030204" pitchFamily="34" charset="0"/>
                <a:cs typeface="Calibri" panose="020F0502020204030204" pitchFamily="34" charset="0"/>
              </a:rPr>
              <a:t>Membership Recruitment brochures</a:t>
            </a:r>
          </a:p>
          <a:p>
            <a:pPr marL="480060" indent="-342900">
              <a:buClr>
                <a:srgbClr val="002060"/>
              </a:buClr>
              <a:buFont typeface="Arial" panose="020B0604020202020204" pitchFamily="34" charset="0"/>
              <a:buChar char="•"/>
            </a:pPr>
            <a:r>
              <a:rPr lang="en-US" sz="3200" b="1" dirty="0">
                <a:solidFill>
                  <a:schemeClr val="bg1"/>
                </a:solidFill>
                <a:latin typeface="Calibri" panose="020F0502020204030204" pitchFamily="34" charset="0"/>
                <a:cs typeface="Calibri" panose="020F0502020204030204" pitchFamily="34" charset="0"/>
              </a:rPr>
              <a:t>Media guide manuals</a:t>
            </a:r>
          </a:p>
          <a:p>
            <a:pPr marL="480060" indent="-342900">
              <a:buClr>
                <a:srgbClr val="002060"/>
              </a:buClr>
              <a:buFont typeface="Arial" panose="020B0604020202020204" pitchFamily="34" charset="0"/>
              <a:buChar char="•"/>
            </a:pPr>
            <a:r>
              <a:rPr lang="en-US" sz="3200" b="1" dirty="0">
                <a:solidFill>
                  <a:schemeClr val="bg1"/>
                </a:solidFill>
                <a:latin typeface="Calibri" panose="020F0502020204030204" pitchFamily="34" charset="0"/>
                <a:cs typeface="Calibri" panose="020F0502020204030204" pitchFamily="34" charset="0"/>
              </a:rPr>
              <a:t>Brand bible</a:t>
            </a:r>
          </a:p>
          <a:p>
            <a:pPr marL="480060" indent="-342900">
              <a:buClr>
                <a:srgbClr val="002060"/>
              </a:buClr>
              <a:buFont typeface="Arial" panose="020B0604020202020204" pitchFamily="34" charset="0"/>
              <a:buChar char="•"/>
            </a:pPr>
            <a:r>
              <a:rPr lang="en-US" sz="3200" b="1" dirty="0">
                <a:solidFill>
                  <a:schemeClr val="bg1"/>
                </a:solidFill>
                <a:latin typeface="Calibri" panose="020F0502020204030204" pitchFamily="34" charset="0"/>
                <a:cs typeface="Calibri" panose="020F0502020204030204" pitchFamily="34" charset="0"/>
              </a:rPr>
              <a:t>Chapter banners</a:t>
            </a:r>
          </a:p>
          <a:p>
            <a:pPr marL="137160">
              <a:buClr>
                <a:srgbClr val="002060"/>
              </a:buClr>
            </a:pPr>
            <a:endParaRPr lang="en-US" sz="2400" b="1" dirty="0">
              <a:solidFill>
                <a:schemeClr val="bg1"/>
              </a:solidFill>
            </a:endParaRPr>
          </a:p>
          <a:p>
            <a:pPr marL="480060" indent="-342900">
              <a:buClr>
                <a:srgbClr val="002060"/>
              </a:buClr>
              <a:buFont typeface="Arial" panose="020B0604020202020204" pitchFamily="34" charset="0"/>
              <a:buChar char="•"/>
            </a:pPr>
            <a:endParaRPr lang="en-US" sz="2400" b="1" dirty="0">
              <a:solidFill>
                <a:schemeClr val="bg1"/>
              </a:solidFill>
            </a:endParaRPr>
          </a:p>
        </p:txBody>
      </p:sp>
      <p:sp>
        <p:nvSpPr>
          <p:cNvPr id="8" name="Title 1"/>
          <p:cNvSpPr txBox="1">
            <a:spLocks/>
          </p:cNvSpPr>
          <p:nvPr/>
        </p:nvSpPr>
        <p:spPr>
          <a:xfrm>
            <a:off x="304800" y="457200"/>
            <a:ext cx="7973291"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Objective 1-Continued</a:t>
            </a:r>
          </a:p>
        </p:txBody>
      </p:sp>
      <p:sp>
        <p:nvSpPr>
          <p:cNvPr id="2" name="TextBox 1">
            <a:extLst>
              <a:ext uri="{FF2B5EF4-FFF2-40B4-BE49-F238E27FC236}">
                <a16:creationId xmlns:a16="http://schemas.microsoft.com/office/drawing/2014/main" id="{164B48A2-D818-4BD1-A4B5-2E17C426F0FF}"/>
              </a:ext>
            </a:extLst>
          </p:cNvPr>
          <p:cNvSpPr txBox="1"/>
          <p:nvPr/>
        </p:nvSpPr>
        <p:spPr>
          <a:xfrm>
            <a:off x="147452" y="124484"/>
            <a:ext cx="3352800" cy="369332"/>
          </a:xfrm>
          <a:prstGeom prst="rect">
            <a:avLst/>
          </a:prstGeom>
          <a:noFill/>
        </p:spPr>
        <p:txBody>
          <a:bodyPr wrap="square" rtlCol="0">
            <a:spAutoFit/>
          </a:bodyPr>
          <a:lstStyle/>
          <a:p>
            <a:r>
              <a:rPr lang="en-US" dirty="0">
                <a:solidFill>
                  <a:schemeClr val="bg1"/>
                </a:solidFill>
              </a:rPr>
              <a:t>What this has involved:</a:t>
            </a:r>
          </a:p>
        </p:txBody>
      </p:sp>
    </p:spTree>
    <p:extLst>
      <p:ext uri="{BB962C8B-B14F-4D97-AF65-F5344CB8AC3E}">
        <p14:creationId xmlns:p14="http://schemas.microsoft.com/office/powerpoint/2010/main" val="1501994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19988-F489-42ED-87EF-896AB64D8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1"/>
            <a:ext cx="9372600" cy="6914213"/>
          </a:xfrm>
          <a:prstGeom prst="rect">
            <a:avLst/>
          </a:prstGeom>
        </p:spPr>
      </p:pic>
      <p:sp>
        <p:nvSpPr>
          <p:cNvPr id="2" name="Title 1"/>
          <p:cNvSpPr>
            <a:spLocks noGrp="1"/>
          </p:cNvSpPr>
          <p:nvPr>
            <p:ph type="title"/>
          </p:nvPr>
        </p:nvSpPr>
        <p:spPr>
          <a:xfrm>
            <a:off x="2612571" y="611425"/>
            <a:ext cx="3733800" cy="1143000"/>
          </a:xfrm>
        </p:spPr>
        <p:txBody>
          <a:bodyPr/>
          <a:lstStyle/>
          <a:p>
            <a:r>
              <a:rPr lang="en-US" dirty="0">
                <a:solidFill>
                  <a:schemeClr val="bg1"/>
                </a:solidFill>
              </a:rPr>
              <a:t>Objective 2</a:t>
            </a:r>
          </a:p>
        </p:txBody>
      </p:sp>
      <p:sp>
        <p:nvSpPr>
          <p:cNvPr id="5" name="Rectangle 4"/>
          <p:cNvSpPr/>
          <p:nvPr/>
        </p:nvSpPr>
        <p:spPr>
          <a:xfrm>
            <a:off x="685800" y="2052168"/>
            <a:ext cx="7490769" cy="646331"/>
          </a:xfrm>
          <a:prstGeom prst="rect">
            <a:avLst/>
          </a:prstGeom>
        </p:spPr>
        <p:txBody>
          <a:bodyPr wrap="none">
            <a:spAutoFit/>
          </a:bodyPr>
          <a:lstStyle/>
          <a:p>
            <a:pPr marL="137160" indent="0">
              <a:buClr>
                <a:srgbClr val="002060"/>
              </a:buClr>
              <a:buNone/>
            </a:pPr>
            <a:r>
              <a:rPr lang="en-US" sz="2400" b="1" dirty="0">
                <a:solidFill>
                  <a:schemeClr val="bg2"/>
                </a:solidFill>
              </a:rPr>
              <a:t>  </a:t>
            </a:r>
            <a:r>
              <a:rPr lang="en-US" sz="3600" b="1" dirty="0">
                <a:solidFill>
                  <a:schemeClr val="bg2"/>
                </a:solidFill>
                <a:latin typeface="Calibri" panose="020F0502020204030204" pitchFamily="34" charset="0"/>
                <a:cs typeface="Calibri" panose="020F0502020204030204" pitchFamily="34" charset="0"/>
              </a:rPr>
              <a:t>Establish a Stronger Digital Footprint</a:t>
            </a:r>
          </a:p>
        </p:txBody>
      </p:sp>
      <p:sp>
        <p:nvSpPr>
          <p:cNvPr id="6" name="Title 1"/>
          <p:cNvSpPr txBox="1">
            <a:spLocks/>
          </p:cNvSpPr>
          <p:nvPr/>
        </p:nvSpPr>
        <p:spPr>
          <a:xfrm>
            <a:off x="364671" y="2681164"/>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400" dirty="0">
                <a:solidFill>
                  <a:schemeClr val="bg1"/>
                </a:solidFill>
                <a:latin typeface="Calibri" panose="020F0502020204030204" pitchFamily="34" charset="0"/>
                <a:cs typeface="Calibri" panose="020F0502020204030204" pitchFamily="34" charset="0"/>
              </a:rPr>
              <a:t>Goals for Objective 2  </a:t>
            </a:r>
          </a:p>
          <a:p>
            <a:pPr marL="0" lvl="2" algn="ctr">
              <a:spcBef>
                <a:spcPct val="0"/>
              </a:spcBef>
            </a:pPr>
            <a:endParaRPr lang="en-US" sz="2400" dirty="0">
              <a:solidFill>
                <a:schemeClr val="accent6">
                  <a:lumMod val="50000"/>
                </a:schemeClr>
              </a:solidFill>
            </a:endParaRPr>
          </a:p>
        </p:txBody>
      </p:sp>
      <p:sp>
        <p:nvSpPr>
          <p:cNvPr id="7" name="Rectangle 6"/>
          <p:cNvSpPr/>
          <p:nvPr/>
        </p:nvSpPr>
        <p:spPr>
          <a:xfrm>
            <a:off x="317170" y="3291869"/>
            <a:ext cx="8763000" cy="3016210"/>
          </a:xfrm>
          <a:prstGeom prst="rect">
            <a:avLst/>
          </a:prstGeom>
        </p:spPr>
        <p:txBody>
          <a:bodyPr wrap="square">
            <a:spAutoFit/>
          </a:bodyPr>
          <a:lstStyle/>
          <a:p>
            <a:pPr marL="137160">
              <a:buClr>
                <a:srgbClr val="002060"/>
              </a:buClr>
            </a:pPr>
            <a:r>
              <a:rPr lang="en-US" sz="4000" b="1" dirty="0">
                <a:solidFill>
                  <a:schemeClr val="bg1"/>
                </a:solidFill>
                <a:latin typeface="Calibri" panose="020F0502020204030204" pitchFamily="34" charset="0"/>
                <a:cs typeface="Calibri" panose="020F0502020204030204" pitchFamily="34" charset="0"/>
              </a:rPr>
              <a:t>New website  </a:t>
            </a:r>
            <a:r>
              <a:rPr lang="en-US" sz="1400" b="1" dirty="0">
                <a:solidFill>
                  <a:schemeClr val="bg1"/>
                </a:solidFill>
                <a:latin typeface="Calibri" panose="020F0502020204030204" pitchFamily="34" charset="0"/>
                <a:cs typeface="Calibri" panose="020F0502020204030204" pitchFamily="34" charset="0"/>
              </a:rPr>
              <a:t>Underway—Launch in summer. For  the landing page a custom professional video was created for NM showcasing the positive services and fellowship. Additional research was conducted to determined more effective branding slogans and messaging.  </a:t>
            </a:r>
          </a:p>
          <a:p>
            <a:pPr marL="137160">
              <a:buClr>
                <a:srgbClr val="002060"/>
              </a:buClr>
            </a:pPr>
            <a:r>
              <a:rPr lang="en-US" sz="1400" b="1" i="1" dirty="0">
                <a:solidFill>
                  <a:schemeClr val="bg1"/>
                </a:solidFill>
                <a:latin typeface="Calibri" panose="020F0502020204030204" pitchFamily="34" charset="0"/>
                <a:cs typeface="Calibri" panose="020F0502020204030204" pitchFamily="34" charset="0"/>
              </a:rPr>
              <a:t>Special Landing Page VIDEO  </a:t>
            </a:r>
            <a:endParaRPr lang="en-US" sz="4000" b="1" dirty="0">
              <a:solidFill>
                <a:schemeClr val="bg1"/>
              </a:solidFill>
              <a:latin typeface="Calibri" panose="020F0502020204030204" pitchFamily="34" charset="0"/>
              <a:cs typeface="Calibri" panose="020F0502020204030204" pitchFamily="34" charset="0"/>
            </a:endParaRPr>
          </a:p>
          <a:p>
            <a:pPr marL="137160">
              <a:buClr>
                <a:srgbClr val="002060"/>
              </a:buClr>
            </a:pPr>
            <a:r>
              <a:rPr lang="en-US" sz="4000" b="1" dirty="0">
                <a:solidFill>
                  <a:schemeClr val="bg1"/>
                </a:solidFill>
                <a:latin typeface="Calibri" panose="020F0502020204030204" pitchFamily="34" charset="0"/>
                <a:cs typeface="Calibri" panose="020F0502020204030204" pitchFamily="34" charset="0"/>
              </a:rPr>
              <a:t>Chapter websites </a:t>
            </a:r>
            <a:r>
              <a:rPr lang="en-US" sz="1400" b="1" dirty="0">
                <a:solidFill>
                  <a:schemeClr val="bg1"/>
                </a:solidFill>
                <a:latin typeface="Calibri" panose="020F0502020204030204" pitchFamily="34" charset="0"/>
                <a:cs typeface="Calibri" panose="020F0502020204030204" pitchFamily="34" charset="0"/>
              </a:rPr>
              <a:t>Once new state website is launched, then chapters will have the template, as connected to state website, to brand uniformly and easily with state branding efforts.</a:t>
            </a:r>
            <a:endParaRPr lang="en-US" sz="4000" b="1" dirty="0">
              <a:solidFill>
                <a:schemeClr val="bg1"/>
              </a:solidFill>
              <a:latin typeface="Calibri" panose="020F0502020204030204" pitchFamily="34" charset="0"/>
              <a:cs typeface="Calibri" panose="020F0502020204030204" pitchFamily="34" charset="0"/>
            </a:endParaRPr>
          </a:p>
          <a:p>
            <a:pPr marL="137160">
              <a:buClr>
                <a:srgbClr val="002060"/>
              </a:buClr>
            </a:pPr>
            <a:r>
              <a:rPr lang="en-US" sz="4000" b="1" dirty="0">
                <a:solidFill>
                  <a:schemeClr val="bg1"/>
                </a:solidFill>
                <a:latin typeface="Calibri" panose="020F0502020204030204" pitchFamily="34" charset="0"/>
                <a:cs typeface="Calibri" panose="020F0502020204030204" pitchFamily="34" charset="0"/>
              </a:rPr>
              <a:t>Social Media </a:t>
            </a:r>
            <a:r>
              <a:rPr lang="en-US" sz="1400" b="1" dirty="0">
                <a:solidFill>
                  <a:schemeClr val="bg1"/>
                </a:solidFill>
                <a:latin typeface="Calibri" panose="020F0502020204030204" pitchFamily="34" charset="0"/>
                <a:cs typeface="Calibri" panose="020F0502020204030204" pitchFamily="34" charset="0"/>
              </a:rPr>
              <a:t>When website is complete, then social media will be a focus with uniform branding, messaging, and guidance provided to chapters on best practices.</a:t>
            </a:r>
            <a:endParaRPr lang="en-US" sz="4000" b="1"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97C8129-2A85-4A57-BED2-A36A9506944A}"/>
              </a:ext>
            </a:extLst>
          </p:cNvPr>
          <p:cNvSpPr txBox="1"/>
          <p:nvPr/>
        </p:nvSpPr>
        <p:spPr>
          <a:xfrm>
            <a:off x="136071" y="168509"/>
            <a:ext cx="4953000" cy="369332"/>
          </a:xfrm>
          <a:prstGeom prst="rect">
            <a:avLst/>
          </a:prstGeom>
          <a:noFill/>
        </p:spPr>
        <p:txBody>
          <a:bodyPr wrap="square" rtlCol="0">
            <a:spAutoFit/>
          </a:bodyPr>
          <a:lstStyle/>
          <a:p>
            <a:r>
              <a:rPr lang="en-US" dirty="0">
                <a:solidFill>
                  <a:schemeClr val="bg1"/>
                </a:solidFill>
              </a:rPr>
              <a:t>Looking at other objectives of marketing plan</a:t>
            </a:r>
          </a:p>
        </p:txBody>
      </p:sp>
      <p:sp>
        <p:nvSpPr>
          <p:cNvPr id="8" name="Rectangle 1">
            <a:extLst>
              <a:ext uri="{FF2B5EF4-FFF2-40B4-BE49-F238E27FC236}">
                <a16:creationId xmlns:a16="http://schemas.microsoft.com/office/drawing/2014/main" id="{1244F5F5-28B6-4291-8BF7-662130641364}"/>
              </a:ext>
            </a:extLst>
          </p:cNvPr>
          <p:cNvSpPr>
            <a:spLocks noChangeArrowheads="1"/>
          </p:cNvSpPr>
          <p:nvPr/>
        </p:nvSpPr>
        <p:spPr bwMode="auto">
          <a:xfrm>
            <a:off x="2895600" y="4799974"/>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https://vimeo.com/325143301/7025bd34ba</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4713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81000" y="1533465"/>
            <a:ext cx="6705599" cy="5324535"/>
          </a:xfrm>
          <a:prstGeom prst="rect">
            <a:avLst/>
          </a:prstGeom>
        </p:spPr>
        <p:txBody>
          <a:bodyPr wrap="square">
            <a:spAutoFit/>
          </a:bodyPr>
          <a:lstStyle/>
          <a:p>
            <a:pPr marL="137160" indent="0">
              <a:buClr>
                <a:srgbClr val="002060"/>
              </a:buClr>
              <a:buNone/>
            </a:pPr>
            <a:r>
              <a:rPr lang="en-US" sz="2000" dirty="0">
                <a:solidFill>
                  <a:schemeClr val="bg1"/>
                </a:solidFill>
                <a:latin typeface="Calibri" panose="020F0502020204030204" pitchFamily="34" charset="0"/>
                <a:cs typeface="Calibri" panose="020F0502020204030204" pitchFamily="34" charset="0"/>
              </a:rPr>
              <a:t>What New Mexico has been doing –</a:t>
            </a:r>
          </a:p>
          <a:p>
            <a:pPr marL="137160" indent="0">
              <a:buClr>
                <a:srgbClr val="002060"/>
              </a:buClr>
              <a:buNone/>
            </a:pPr>
            <a:endParaRPr lang="en-US" sz="2000" dirty="0">
              <a:solidFill>
                <a:schemeClr val="bg1"/>
              </a:solidFill>
              <a:latin typeface="Calibri" panose="020F0502020204030204" pitchFamily="34" charset="0"/>
              <a:cs typeface="Calibri" panose="020F0502020204030204" pitchFamily="34" charset="0"/>
            </a:endParaRPr>
          </a:p>
          <a:p>
            <a:pPr marL="137160" indent="0">
              <a:buClr>
                <a:srgbClr val="002060"/>
              </a:buClr>
              <a:buNone/>
            </a:pPr>
            <a:r>
              <a:rPr lang="en-US" sz="2000" dirty="0">
                <a:solidFill>
                  <a:schemeClr val="bg1"/>
                </a:solidFill>
                <a:latin typeface="Calibri" panose="020F0502020204030204" pitchFamily="34" charset="0"/>
                <a:cs typeface="Calibri" panose="020F0502020204030204" pitchFamily="34" charset="0"/>
              </a:rPr>
              <a:t>All decisions have been based on many strategic </a:t>
            </a:r>
          </a:p>
          <a:p>
            <a:pPr marL="137160" indent="0">
              <a:buClr>
                <a:srgbClr val="002060"/>
              </a:buClr>
              <a:buNone/>
            </a:pPr>
            <a:r>
              <a:rPr lang="en-US" sz="2000" dirty="0">
                <a:solidFill>
                  <a:schemeClr val="bg1"/>
                </a:solidFill>
                <a:latin typeface="Calibri" panose="020F0502020204030204" pitchFamily="34" charset="0"/>
                <a:cs typeface="Calibri" panose="020F0502020204030204" pitchFamily="34" charset="0"/>
              </a:rPr>
              <a:t>Initiative meetings and based on research.</a:t>
            </a:r>
          </a:p>
          <a:p>
            <a:pPr marL="137160" indent="0">
              <a:buClr>
                <a:srgbClr val="002060"/>
              </a:buClr>
              <a:buNone/>
            </a:pPr>
            <a:endParaRPr lang="en-US" sz="2000" dirty="0">
              <a:solidFill>
                <a:schemeClr val="bg1"/>
              </a:solidFill>
              <a:latin typeface="Calibri" panose="020F0502020204030204" pitchFamily="34" charset="0"/>
              <a:cs typeface="Calibri" panose="020F0502020204030204" pitchFamily="34" charset="0"/>
            </a:endParaRPr>
          </a:p>
          <a:p>
            <a:pPr marL="137160" indent="0">
              <a:buClr>
                <a:srgbClr val="002060"/>
              </a:buClr>
              <a:buNone/>
            </a:pPr>
            <a:r>
              <a:rPr lang="en-US" sz="2000" dirty="0">
                <a:solidFill>
                  <a:schemeClr val="bg1"/>
                </a:solidFill>
                <a:latin typeface="Calibri" panose="020F0502020204030204" pitchFamily="34" charset="0"/>
                <a:cs typeface="Calibri" panose="020F0502020204030204" pitchFamily="34" charset="0"/>
              </a:rPr>
              <a:t>Website development using research to ensure messaging that </a:t>
            </a:r>
          </a:p>
          <a:p>
            <a:pPr marL="137160" indent="0">
              <a:buClr>
                <a:srgbClr val="002060"/>
              </a:buClr>
              <a:buNone/>
            </a:pPr>
            <a:r>
              <a:rPr lang="en-US" sz="2000" dirty="0">
                <a:solidFill>
                  <a:schemeClr val="bg1"/>
                </a:solidFill>
                <a:latin typeface="Calibri" panose="020F0502020204030204" pitchFamily="34" charset="0"/>
                <a:cs typeface="Calibri" panose="020F0502020204030204" pitchFamily="34" charset="0"/>
              </a:rPr>
              <a:t>The “outside world” can more easily understand and not “close</a:t>
            </a:r>
          </a:p>
          <a:p>
            <a:pPr marL="137160" indent="0">
              <a:buClr>
                <a:srgbClr val="002060"/>
              </a:buClr>
              <a:buNone/>
            </a:pPr>
            <a:r>
              <a:rPr lang="en-US" sz="2000" dirty="0">
                <a:solidFill>
                  <a:schemeClr val="bg1"/>
                </a:solidFill>
                <a:latin typeface="Calibri" panose="020F0502020204030204" pitchFamily="34" charset="0"/>
                <a:cs typeface="Calibri" panose="020F0502020204030204" pitchFamily="34" charset="0"/>
              </a:rPr>
              <a:t>doors”</a:t>
            </a:r>
          </a:p>
          <a:p>
            <a:pPr marL="480060" indent="-342900">
              <a:buClr>
                <a:srgbClr val="002060"/>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Video content</a:t>
            </a:r>
          </a:p>
          <a:p>
            <a:pPr marL="480060" indent="-342900">
              <a:buClr>
                <a:srgbClr val="002060"/>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Photo asset development</a:t>
            </a:r>
          </a:p>
          <a:p>
            <a:pPr marL="480060" indent="-342900">
              <a:buClr>
                <a:srgbClr val="002060"/>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Message development (See survey results next slide)</a:t>
            </a:r>
          </a:p>
          <a:p>
            <a:pPr marL="137160">
              <a:buClr>
                <a:srgbClr val="002060"/>
              </a:buClr>
            </a:pPr>
            <a:r>
              <a:rPr lang="en-US" sz="2000" dirty="0">
                <a:solidFill>
                  <a:schemeClr val="bg1"/>
                </a:solidFill>
                <a:latin typeface="Calibri" panose="020F0502020204030204" pitchFamily="34" charset="0"/>
                <a:cs typeface="Calibri" panose="020F0502020204030204" pitchFamily="34" charset="0"/>
              </a:rPr>
              <a:t>Future- Launch of website and training for membership</a:t>
            </a:r>
          </a:p>
          <a:p>
            <a:pPr marL="480060" indent="-342900">
              <a:buClr>
                <a:srgbClr val="002060"/>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Marketing &amp; Membership Committee / Board</a:t>
            </a:r>
          </a:p>
          <a:p>
            <a:pPr marL="480060" indent="-342900">
              <a:buClr>
                <a:srgbClr val="002060"/>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Training team</a:t>
            </a:r>
          </a:p>
          <a:p>
            <a:pPr marL="480060" indent="-342900">
              <a:buClr>
                <a:srgbClr val="002060"/>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Chapter websites</a:t>
            </a:r>
          </a:p>
        </p:txBody>
      </p:sp>
      <p:sp>
        <p:nvSpPr>
          <p:cNvPr id="8" name="Title 1"/>
          <p:cNvSpPr txBox="1">
            <a:spLocks/>
          </p:cNvSpPr>
          <p:nvPr/>
        </p:nvSpPr>
        <p:spPr>
          <a:xfrm>
            <a:off x="-124692" y="126103"/>
            <a:ext cx="8963891"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More on Objective 2 – </a:t>
            </a:r>
          </a:p>
          <a:p>
            <a:r>
              <a:rPr lang="en-US" dirty="0">
                <a:solidFill>
                  <a:schemeClr val="bg2"/>
                </a:solidFill>
              </a:rPr>
              <a:t>Establishing a Good Digital Footprint</a:t>
            </a:r>
          </a:p>
        </p:txBody>
      </p:sp>
    </p:spTree>
    <p:extLst>
      <p:ext uri="{BB962C8B-B14F-4D97-AF65-F5344CB8AC3E}">
        <p14:creationId xmlns:p14="http://schemas.microsoft.com/office/powerpoint/2010/main" val="4188812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124692" y="126103"/>
            <a:ext cx="8963891"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Preliminary Research on Most Appealing Messaging</a:t>
            </a:r>
          </a:p>
        </p:txBody>
      </p:sp>
      <p:sp>
        <p:nvSpPr>
          <p:cNvPr id="2" name="TextBox 1">
            <a:extLst>
              <a:ext uri="{FF2B5EF4-FFF2-40B4-BE49-F238E27FC236}">
                <a16:creationId xmlns:a16="http://schemas.microsoft.com/office/drawing/2014/main" id="{0EB6DF70-25D1-4F13-A561-A0EADA3BAA37}"/>
              </a:ext>
            </a:extLst>
          </p:cNvPr>
          <p:cNvSpPr txBox="1"/>
          <p:nvPr/>
        </p:nvSpPr>
        <p:spPr>
          <a:xfrm>
            <a:off x="399803" y="1828800"/>
            <a:ext cx="8153400" cy="4247317"/>
          </a:xfrm>
          <a:prstGeom prst="rect">
            <a:avLst/>
          </a:prstGeom>
          <a:noFill/>
        </p:spPr>
        <p:txBody>
          <a:bodyPr wrap="square" rtlCol="0">
            <a:spAutoFit/>
          </a:bodyPr>
          <a:lstStyle/>
          <a:p>
            <a:r>
              <a:rPr lang="en-US" dirty="0">
                <a:solidFill>
                  <a:schemeClr val="bg1"/>
                </a:solidFill>
              </a:rPr>
              <a:t>Finding slogans or appealing messaging can be as challenging as determining a logo. This process is still underway and will develop more over time with additional testing.  The process included:</a:t>
            </a:r>
          </a:p>
          <a:p>
            <a:pPr marL="342900" indent="-342900">
              <a:buFont typeface="+mj-lt"/>
              <a:buAutoNum type="arabicPeriod"/>
            </a:pPr>
            <a:r>
              <a:rPr lang="en-US" dirty="0">
                <a:solidFill>
                  <a:schemeClr val="bg1"/>
                </a:solidFill>
              </a:rPr>
              <a:t>Asking members what OES meant to them</a:t>
            </a:r>
          </a:p>
          <a:p>
            <a:pPr marL="342900" indent="-342900">
              <a:buFont typeface="+mj-lt"/>
              <a:buAutoNum type="arabicPeriod"/>
            </a:pPr>
            <a:r>
              <a:rPr lang="en-US" dirty="0">
                <a:solidFill>
                  <a:schemeClr val="bg1"/>
                </a:solidFill>
              </a:rPr>
              <a:t>An extensive NM member survey implemented over 3 months at the Grand Chapter and Subordinate Chapter levels</a:t>
            </a:r>
          </a:p>
          <a:p>
            <a:pPr marL="342900" indent="-342900">
              <a:buFont typeface="+mj-lt"/>
              <a:buAutoNum type="arabicPeriod"/>
            </a:pPr>
            <a:r>
              <a:rPr lang="en-US" dirty="0">
                <a:solidFill>
                  <a:schemeClr val="bg1"/>
                </a:solidFill>
              </a:rPr>
              <a:t>Additional focus group / marketing team meetings in NM</a:t>
            </a:r>
          </a:p>
          <a:p>
            <a:pPr marL="342900" indent="-342900">
              <a:buFont typeface="+mj-lt"/>
              <a:buAutoNum type="arabicPeriod"/>
            </a:pPr>
            <a:r>
              <a:rPr lang="en-US" dirty="0">
                <a:solidFill>
                  <a:schemeClr val="bg1"/>
                </a:solidFill>
              </a:rPr>
              <a:t>Additional discussion and inclusion of ideas from General Grand Chapter executive board/elective line officers</a:t>
            </a:r>
          </a:p>
          <a:p>
            <a:pPr marL="342900" indent="-342900">
              <a:buFont typeface="+mj-lt"/>
              <a:buAutoNum type="arabicPeriod"/>
            </a:pPr>
            <a:r>
              <a:rPr lang="en-US" dirty="0">
                <a:solidFill>
                  <a:schemeClr val="bg1"/>
                </a:solidFill>
              </a:rPr>
              <a:t>Pilot testing of proposed slogans and messaging</a:t>
            </a:r>
          </a:p>
          <a:p>
            <a:pPr marL="342900" indent="-342900">
              <a:buFont typeface="+mj-lt"/>
              <a:buAutoNum type="arabicPeriod"/>
            </a:pPr>
            <a:endParaRPr lang="en-US" dirty="0">
              <a:solidFill>
                <a:schemeClr val="bg1"/>
              </a:solidFill>
            </a:endParaRPr>
          </a:p>
          <a:p>
            <a:r>
              <a:rPr lang="en-US" dirty="0">
                <a:solidFill>
                  <a:schemeClr val="bg1"/>
                </a:solidFill>
              </a:rPr>
              <a:t>Inclusion into NM website to be launched in summer 2019. Additional research will be done through A/B tested social media campaigns in future months as well as a larger digital survey potentially across the U.S. depending on funding.</a:t>
            </a:r>
          </a:p>
        </p:txBody>
      </p:sp>
    </p:spTree>
    <p:extLst>
      <p:ext uri="{BB962C8B-B14F-4D97-AF65-F5344CB8AC3E}">
        <p14:creationId xmlns:p14="http://schemas.microsoft.com/office/powerpoint/2010/main" val="781754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124692" y="126103"/>
            <a:ext cx="8963891"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Preliminary Research on Most Appealing Messaging</a:t>
            </a:r>
          </a:p>
        </p:txBody>
      </p:sp>
      <p:sp>
        <p:nvSpPr>
          <p:cNvPr id="2" name="TextBox 1">
            <a:extLst>
              <a:ext uri="{FF2B5EF4-FFF2-40B4-BE49-F238E27FC236}">
                <a16:creationId xmlns:a16="http://schemas.microsoft.com/office/drawing/2014/main" id="{0EB6DF70-25D1-4F13-A561-A0EADA3BAA37}"/>
              </a:ext>
            </a:extLst>
          </p:cNvPr>
          <p:cNvSpPr txBox="1"/>
          <p:nvPr/>
        </p:nvSpPr>
        <p:spPr>
          <a:xfrm>
            <a:off x="399803" y="1828800"/>
            <a:ext cx="8153400" cy="369332"/>
          </a:xfrm>
          <a:prstGeom prst="rect">
            <a:avLst/>
          </a:prstGeom>
          <a:noFill/>
        </p:spPr>
        <p:txBody>
          <a:bodyPr wrap="square" rtlCol="0">
            <a:spAutoFit/>
          </a:bodyPr>
          <a:lstStyle/>
          <a:p>
            <a:r>
              <a:rPr lang="en-US" dirty="0">
                <a:solidFill>
                  <a:schemeClr val="bg1"/>
                </a:solidFill>
              </a:rPr>
              <a:t>Messaging Developed and Tested:  18 question “Pilot Slogan” survey</a:t>
            </a:r>
          </a:p>
        </p:txBody>
      </p:sp>
      <p:sp>
        <p:nvSpPr>
          <p:cNvPr id="4" name="TextBox 3">
            <a:extLst>
              <a:ext uri="{FF2B5EF4-FFF2-40B4-BE49-F238E27FC236}">
                <a16:creationId xmlns:a16="http://schemas.microsoft.com/office/drawing/2014/main" id="{11B11A8C-22DC-4FCA-BFA1-0172D834B8C3}"/>
              </a:ext>
            </a:extLst>
          </p:cNvPr>
          <p:cNvSpPr txBox="1"/>
          <p:nvPr/>
        </p:nvSpPr>
        <p:spPr>
          <a:xfrm>
            <a:off x="366154" y="2498435"/>
            <a:ext cx="7982197" cy="4247317"/>
          </a:xfrm>
          <a:prstGeom prst="rect">
            <a:avLst/>
          </a:prstGeom>
          <a:noFill/>
        </p:spPr>
        <p:txBody>
          <a:bodyPr wrap="square" rtlCol="0">
            <a:spAutoFit/>
          </a:bodyPr>
          <a:lstStyle/>
          <a:p>
            <a:r>
              <a:rPr lang="en-US" dirty="0">
                <a:solidFill>
                  <a:schemeClr val="bg1"/>
                </a:solidFill>
              </a:rPr>
              <a:t>Slogans/Messaging Tested:  (These were tested in different sets and randomly displayed to survey respondents)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Not Just an Organization- A Family</a:t>
            </a:r>
          </a:p>
          <a:p>
            <a:pPr marL="285750" indent="-285750">
              <a:buFont typeface="Arial" panose="020B0604020202020204" pitchFamily="34" charset="0"/>
              <a:buChar char="•"/>
            </a:pPr>
            <a:r>
              <a:rPr lang="en-US" dirty="0">
                <a:solidFill>
                  <a:schemeClr val="bg1"/>
                </a:solidFill>
              </a:rPr>
              <a:t>Join Our Family and Help Make a Difference</a:t>
            </a:r>
          </a:p>
          <a:p>
            <a:pPr marL="285750" indent="-285750">
              <a:buFont typeface="Arial" panose="020B0604020202020204" pitchFamily="34" charset="0"/>
              <a:buChar char="•"/>
            </a:pPr>
            <a:r>
              <a:rPr lang="en-US" dirty="0">
                <a:solidFill>
                  <a:schemeClr val="bg1"/>
                </a:solidFill>
              </a:rPr>
              <a:t>From an Individual to a Family</a:t>
            </a:r>
          </a:p>
          <a:p>
            <a:pPr marL="285750" indent="-285750">
              <a:buFont typeface="Arial" panose="020B0604020202020204" pitchFamily="34" charset="0"/>
              <a:buChar char="•"/>
            </a:pPr>
            <a:r>
              <a:rPr lang="en-US" dirty="0">
                <a:solidFill>
                  <a:schemeClr val="bg1"/>
                </a:solidFill>
              </a:rPr>
              <a:t>From Strangers to Family</a:t>
            </a:r>
          </a:p>
          <a:p>
            <a:pPr marL="285750" indent="-285750">
              <a:buFont typeface="Arial" panose="020B0604020202020204" pitchFamily="34" charset="0"/>
              <a:buChar char="•"/>
            </a:pPr>
            <a:r>
              <a:rPr lang="en-US" dirty="0">
                <a:solidFill>
                  <a:schemeClr val="bg1"/>
                </a:solidFill>
              </a:rPr>
              <a:t>Eastern Star will give you acquaintances, who become friends, who become family</a:t>
            </a:r>
          </a:p>
          <a:p>
            <a:pPr marL="285750" indent="-285750">
              <a:buFont typeface="Arial" panose="020B0604020202020204" pitchFamily="34" charset="0"/>
              <a:buChar char="•"/>
            </a:pPr>
            <a:r>
              <a:rPr lang="en-US" dirty="0">
                <a:solidFill>
                  <a:schemeClr val="bg1"/>
                </a:solidFill>
              </a:rPr>
              <a:t>Dedicated to Charity, Truth, and Loving Kindness</a:t>
            </a:r>
          </a:p>
          <a:p>
            <a:pPr marL="285750" indent="-285750">
              <a:buFont typeface="Arial" panose="020B0604020202020204" pitchFamily="34" charset="0"/>
              <a:buChar char="•"/>
            </a:pPr>
            <a:r>
              <a:rPr lang="en-US" dirty="0">
                <a:solidFill>
                  <a:schemeClr val="bg1"/>
                </a:solidFill>
              </a:rPr>
              <a:t>Stronger Together-Fidelity, Constancy, Loyalty, Faith, and Love</a:t>
            </a:r>
          </a:p>
          <a:p>
            <a:pPr marL="285750" indent="-285750">
              <a:buFont typeface="Arial" panose="020B0604020202020204" pitchFamily="34" charset="0"/>
              <a:buChar char="•"/>
            </a:pPr>
            <a:r>
              <a:rPr lang="en-US" dirty="0">
                <a:solidFill>
                  <a:schemeClr val="bg1"/>
                </a:solidFill>
              </a:rPr>
              <a:t>Make a Difference, Make It Happen</a:t>
            </a:r>
          </a:p>
          <a:p>
            <a:pPr marL="285750" indent="-285750">
              <a:buFont typeface="Arial" panose="020B0604020202020204" pitchFamily="34" charset="0"/>
              <a:buChar char="•"/>
            </a:pPr>
            <a:r>
              <a:rPr lang="en-US" dirty="0">
                <a:solidFill>
                  <a:schemeClr val="bg1"/>
                </a:solidFill>
              </a:rPr>
              <a:t>You will find friends who will stand by you in the journey of life</a:t>
            </a:r>
          </a:p>
          <a:p>
            <a:pPr marL="285750" indent="-285750">
              <a:buFont typeface="Arial" panose="020B0604020202020204" pitchFamily="34" charset="0"/>
              <a:buChar char="•"/>
            </a:pPr>
            <a:r>
              <a:rPr lang="en-US" dirty="0">
                <a:solidFill>
                  <a:schemeClr val="bg1"/>
                </a:solidFill>
              </a:rPr>
              <a:t>Supporting veterans and service dog charitable projects</a:t>
            </a:r>
          </a:p>
          <a:p>
            <a:pPr marL="285750" indent="-285750">
              <a:buFont typeface="Arial" panose="020B0604020202020204" pitchFamily="34" charset="0"/>
              <a:buChar char="•"/>
            </a:pPr>
            <a:r>
              <a:rPr lang="en-US" dirty="0">
                <a:solidFill>
                  <a:schemeClr val="bg1"/>
                </a:solidFill>
              </a:rPr>
              <a:t>Join, Learn, Impact Your World</a:t>
            </a:r>
          </a:p>
        </p:txBody>
      </p:sp>
    </p:spTree>
    <p:extLst>
      <p:ext uri="{BB962C8B-B14F-4D97-AF65-F5344CB8AC3E}">
        <p14:creationId xmlns:p14="http://schemas.microsoft.com/office/powerpoint/2010/main" val="1775706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 y="0"/>
            <a:ext cx="9144000" cy="6858000"/>
          </a:xfrm>
          <a:prstGeom prst="rect">
            <a:avLst/>
          </a:prstGeom>
        </p:spPr>
      </p:pic>
      <p:sp>
        <p:nvSpPr>
          <p:cNvPr id="8" name="Title 1"/>
          <p:cNvSpPr txBox="1">
            <a:spLocks/>
          </p:cNvSpPr>
          <p:nvPr/>
        </p:nvSpPr>
        <p:spPr>
          <a:xfrm>
            <a:off x="1600200" y="0"/>
            <a:ext cx="2563092"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Results</a:t>
            </a:r>
          </a:p>
        </p:txBody>
      </p:sp>
      <p:sp>
        <p:nvSpPr>
          <p:cNvPr id="2" name="TextBox 1">
            <a:extLst>
              <a:ext uri="{FF2B5EF4-FFF2-40B4-BE49-F238E27FC236}">
                <a16:creationId xmlns:a16="http://schemas.microsoft.com/office/drawing/2014/main" id="{0EB6DF70-25D1-4F13-A561-A0EADA3BAA37}"/>
              </a:ext>
            </a:extLst>
          </p:cNvPr>
          <p:cNvSpPr txBox="1"/>
          <p:nvPr/>
        </p:nvSpPr>
        <p:spPr>
          <a:xfrm>
            <a:off x="6553201" y="1979"/>
            <a:ext cx="2655951" cy="6924973"/>
          </a:xfrm>
          <a:prstGeom prst="rect">
            <a:avLst/>
          </a:prstGeom>
          <a:noFill/>
        </p:spPr>
        <p:txBody>
          <a:bodyPr wrap="square" rtlCol="0">
            <a:spAutoFit/>
          </a:bodyPr>
          <a:lstStyle/>
          <a:p>
            <a:pPr algn="ctr"/>
            <a:r>
              <a:rPr lang="en-US" dirty="0">
                <a:solidFill>
                  <a:schemeClr val="bg1"/>
                </a:solidFill>
              </a:rPr>
              <a:t>It is difficult to explain in one slide the various ways these slogans were evaluated and scored through a weighted average on different dimensions, but here is a quick snapshot of some of the findings.</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Weighted score included perception, appeal, and interest assessments on respondents who are not members of the Order.</a:t>
            </a:r>
          </a:p>
          <a:p>
            <a:pPr algn="ctr"/>
            <a:endParaRPr lang="en-US" dirty="0">
              <a:solidFill>
                <a:schemeClr val="bg1"/>
              </a:solidFill>
            </a:endParaRPr>
          </a:p>
          <a:p>
            <a:pPr algn="ctr"/>
            <a:r>
              <a:rPr lang="en-US" dirty="0">
                <a:solidFill>
                  <a:schemeClr val="bg1"/>
                </a:solidFill>
              </a:rPr>
              <a:t>The higher the score the more appealing the message.</a:t>
            </a:r>
          </a:p>
          <a:p>
            <a:pPr algn="ctr"/>
            <a:r>
              <a:rPr lang="en-US" sz="1000" dirty="0">
                <a:solidFill>
                  <a:schemeClr val="bg1"/>
                </a:solidFill>
              </a:rPr>
              <a:t>The score is not the number of people tested. It is the result of  formula used to score the success of the message.</a:t>
            </a:r>
          </a:p>
        </p:txBody>
      </p:sp>
      <p:graphicFrame>
        <p:nvGraphicFramePr>
          <p:cNvPr id="6" name="Table 5">
            <a:extLst>
              <a:ext uri="{FF2B5EF4-FFF2-40B4-BE49-F238E27FC236}">
                <a16:creationId xmlns:a16="http://schemas.microsoft.com/office/drawing/2014/main" id="{6428B4FF-71C8-413E-BE8F-9931339BD01A}"/>
              </a:ext>
            </a:extLst>
          </p:cNvPr>
          <p:cNvGraphicFramePr>
            <a:graphicFrameLocks noGrp="1"/>
          </p:cNvGraphicFramePr>
          <p:nvPr>
            <p:extLst>
              <p:ext uri="{D42A27DB-BD31-4B8C-83A1-F6EECF244321}">
                <p14:modId xmlns:p14="http://schemas.microsoft.com/office/powerpoint/2010/main" val="3097974125"/>
              </p:ext>
            </p:extLst>
          </p:nvPr>
        </p:nvGraphicFramePr>
        <p:xfrm>
          <a:off x="685720" y="950595"/>
          <a:ext cx="5186709" cy="5843270"/>
        </p:xfrm>
        <a:graphic>
          <a:graphicData uri="http://schemas.openxmlformats.org/drawingml/2006/table">
            <a:tbl>
              <a:tblPr/>
              <a:tblGrid>
                <a:gridCol w="4177320">
                  <a:extLst>
                    <a:ext uri="{9D8B030D-6E8A-4147-A177-3AD203B41FA5}">
                      <a16:colId xmlns:a16="http://schemas.microsoft.com/office/drawing/2014/main" val="1903261578"/>
                    </a:ext>
                  </a:extLst>
                </a:gridCol>
                <a:gridCol w="1009389">
                  <a:extLst>
                    <a:ext uri="{9D8B030D-6E8A-4147-A177-3AD203B41FA5}">
                      <a16:colId xmlns:a16="http://schemas.microsoft.com/office/drawing/2014/main" val="2659660712"/>
                    </a:ext>
                  </a:extLst>
                </a:gridCol>
              </a:tblGrid>
              <a:tr h="498975">
                <a:tc>
                  <a:txBody>
                    <a:bodyPr/>
                    <a:lstStyle/>
                    <a:p>
                      <a:pPr algn="l" fontAlgn="b"/>
                      <a:r>
                        <a:rPr lang="en-US" sz="1800" b="0" i="0" u="none" strike="noStrike" dirty="0">
                          <a:solidFill>
                            <a:srgbClr val="000000"/>
                          </a:solidFill>
                          <a:effectLst/>
                          <a:latin typeface="Calibri" panose="020F0502020204030204" pitchFamily="34" charset="0"/>
                        </a:rPr>
                        <a:t>Slogan/Message Tested</a:t>
                      </a:r>
                    </a:p>
                  </a:txBody>
                  <a:tcPr marL="6350" marR="6350" marT="635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Weighted Score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130247"/>
                  </a:ext>
                </a:extLst>
              </a:tr>
              <a:tr h="249488">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124468"/>
                  </a:ext>
                </a:extLst>
              </a:tr>
              <a:tr h="266120">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Make a Difference, Make It Happen</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109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69187"/>
                  </a:ext>
                </a:extLst>
              </a:tr>
              <a:tr h="523924">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Supporting veterans and service dog charitable projects</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109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483105"/>
                  </a:ext>
                </a:extLst>
              </a:tr>
              <a:tr h="523924">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Dedicated to Charity, Truth, and Loving Kindness</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103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612388"/>
                  </a:ext>
                </a:extLst>
              </a:tr>
              <a:tr h="266120">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Join Our Family and Help Make a Difference</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101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063232"/>
                  </a:ext>
                </a:extLst>
              </a:tr>
              <a:tr h="266120">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 Just an Organization- A Family</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95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304303"/>
                  </a:ext>
                </a:extLst>
              </a:tr>
              <a:tr h="266120">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Join, Learn, Impact Your World</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87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723473"/>
                  </a:ext>
                </a:extLst>
              </a:tr>
              <a:tr h="523924">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Stronger Together-Fidelity, Constancy, Loyalty, Faith, and Love</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82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998741"/>
                  </a:ext>
                </a:extLst>
              </a:tr>
              <a:tr h="523924">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You will find friends who will stand by you in the journey of life</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82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774603"/>
                  </a:ext>
                </a:extLst>
              </a:tr>
              <a:tr h="266120">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From Strangers to Family</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880073"/>
                  </a:ext>
                </a:extLst>
              </a:tr>
              <a:tr h="266120">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From an Individual to a Family</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67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9018063"/>
                  </a:ext>
                </a:extLst>
              </a:tr>
              <a:tr h="523924">
                <a:tc>
                  <a:txBody>
                    <a:bodyPr/>
                    <a:lstStyle/>
                    <a:p>
                      <a:pPr algn="l" rtl="0" fontAlgn="ctr">
                        <a:buClr>
                          <a:srgbClr val="000000"/>
                        </a:buClr>
                        <a:buSzPts val="12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Eastern Star will give you acquaintances, who become friends, who become family</a:t>
                      </a:r>
                    </a:p>
                  </a:txBody>
                  <a:tcPr marL="6350" marR="6350" marT="635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rtl="0" fontAlgn="ctr"/>
                      <a:r>
                        <a:rPr lang="en-US" sz="1800" b="0" i="0" u="none" strike="noStrike" dirty="0">
                          <a:solidFill>
                            <a:srgbClr val="000000"/>
                          </a:solidFill>
                          <a:effectLst/>
                          <a:latin typeface="Arial" panose="020B0604020202020204" pitchFamily="34" charset="0"/>
                        </a:rPr>
                        <a:t>66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528114"/>
                  </a:ext>
                </a:extLst>
              </a:tr>
            </a:tbl>
          </a:graphicData>
        </a:graphic>
      </p:graphicFrame>
    </p:spTree>
    <p:extLst>
      <p:ext uri="{BB962C8B-B14F-4D97-AF65-F5344CB8AC3E}">
        <p14:creationId xmlns:p14="http://schemas.microsoft.com/office/powerpoint/2010/main" val="351456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 y="0"/>
            <a:ext cx="9144000" cy="6858000"/>
          </a:xfrm>
          <a:prstGeom prst="rect">
            <a:avLst/>
          </a:prstGeom>
        </p:spPr>
      </p:pic>
      <p:sp>
        <p:nvSpPr>
          <p:cNvPr id="8" name="Title 1"/>
          <p:cNvSpPr txBox="1">
            <a:spLocks/>
          </p:cNvSpPr>
          <p:nvPr/>
        </p:nvSpPr>
        <p:spPr>
          <a:xfrm>
            <a:off x="1600200" y="0"/>
            <a:ext cx="4343400" cy="762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Tested Imagery </a:t>
            </a:r>
          </a:p>
        </p:txBody>
      </p:sp>
      <p:sp>
        <p:nvSpPr>
          <p:cNvPr id="2" name="TextBox 1">
            <a:extLst>
              <a:ext uri="{FF2B5EF4-FFF2-40B4-BE49-F238E27FC236}">
                <a16:creationId xmlns:a16="http://schemas.microsoft.com/office/drawing/2014/main" id="{0EB6DF70-25D1-4F13-A561-A0EADA3BAA37}"/>
              </a:ext>
            </a:extLst>
          </p:cNvPr>
          <p:cNvSpPr txBox="1"/>
          <p:nvPr/>
        </p:nvSpPr>
        <p:spPr>
          <a:xfrm>
            <a:off x="6553201" y="1979"/>
            <a:ext cx="2655951" cy="5909310"/>
          </a:xfrm>
          <a:prstGeom prst="rect">
            <a:avLst/>
          </a:prstGeom>
          <a:noFill/>
        </p:spPr>
        <p:txBody>
          <a:bodyPr wrap="square" rtlCol="0">
            <a:spAutoFit/>
          </a:bodyPr>
          <a:lstStyle/>
          <a:p>
            <a:pPr algn="ctr"/>
            <a:r>
              <a:rPr lang="en-US" dirty="0">
                <a:solidFill>
                  <a:schemeClr val="bg1"/>
                </a:solidFill>
              </a:rPr>
              <a:t>Since a photo is worth a thousand words, making sure the most appealing images are used in the digital footprint, various images were tested as far as their appeal, conveyed meaning, and overall interest.</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It is very important to convey authentic and appealing images to those who do not know or understand who we are and not to create “barriers” that turn people away from learning more about us.</a:t>
            </a:r>
          </a:p>
        </p:txBody>
      </p:sp>
      <p:pic>
        <p:nvPicPr>
          <p:cNvPr id="4" name="Picture 3">
            <a:extLst>
              <a:ext uri="{FF2B5EF4-FFF2-40B4-BE49-F238E27FC236}">
                <a16:creationId xmlns:a16="http://schemas.microsoft.com/office/drawing/2014/main" id="{67D1333F-0C3E-492E-A4EC-524A9C18ECF3}"/>
              </a:ext>
            </a:extLst>
          </p:cNvPr>
          <p:cNvPicPr>
            <a:picLocks noChangeAspect="1"/>
          </p:cNvPicPr>
          <p:nvPr/>
        </p:nvPicPr>
        <p:blipFill>
          <a:blip r:embed="rId3"/>
          <a:stretch>
            <a:fillRect/>
          </a:stretch>
        </p:blipFill>
        <p:spPr>
          <a:xfrm>
            <a:off x="276156" y="1066800"/>
            <a:ext cx="4295844" cy="2340273"/>
          </a:xfrm>
          <a:prstGeom prst="rect">
            <a:avLst/>
          </a:prstGeom>
        </p:spPr>
      </p:pic>
      <p:pic>
        <p:nvPicPr>
          <p:cNvPr id="7" name="Picture 6">
            <a:extLst>
              <a:ext uri="{FF2B5EF4-FFF2-40B4-BE49-F238E27FC236}">
                <a16:creationId xmlns:a16="http://schemas.microsoft.com/office/drawing/2014/main" id="{CA705613-A8BE-4D5D-9F6A-C42D2BC02616}"/>
              </a:ext>
            </a:extLst>
          </p:cNvPr>
          <p:cNvPicPr>
            <a:picLocks noChangeAspect="1"/>
          </p:cNvPicPr>
          <p:nvPr/>
        </p:nvPicPr>
        <p:blipFill>
          <a:blip r:embed="rId4"/>
          <a:stretch>
            <a:fillRect/>
          </a:stretch>
        </p:blipFill>
        <p:spPr>
          <a:xfrm>
            <a:off x="1752599" y="3798963"/>
            <a:ext cx="4768933" cy="2755900"/>
          </a:xfrm>
          <a:prstGeom prst="rect">
            <a:avLst/>
          </a:prstGeom>
        </p:spPr>
      </p:pic>
      <p:sp>
        <p:nvSpPr>
          <p:cNvPr id="5" name="TextBox 4">
            <a:extLst>
              <a:ext uri="{FF2B5EF4-FFF2-40B4-BE49-F238E27FC236}">
                <a16:creationId xmlns:a16="http://schemas.microsoft.com/office/drawing/2014/main" id="{D71B503D-83E3-4653-8743-38A6018FDAEB}"/>
              </a:ext>
            </a:extLst>
          </p:cNvPr>
          <p:cNvSpPr txBox="1"/>
          <p:nvPr/>
        </p:nvSpPr>
        <p:spPr>
          <a:xfrm>
            <a:off x="4670386" y="1981200"/>
            <a:ext cx="1768597" cy="1384995"/>
          </a:xfrm>
          <a:prstGeom prst="rect">
            <a:avLst/>
          </a:prstGeom>
          <a:noFill/>
        </p:spPr>
        <p:txBody>
          <a:bodyPr wrap="square" rtlCol="0">
            <a:spAutoFit/>
          </a:bodyPr>
          <a:lstStyle/>
          <a:p>
            <a:r>
              <a:rPr lang="en-US" sz="1400" dirty="0">
                <a:solidFill>
                  <a:schemeClr val="bg1"/>
                </a:solidFill>
              </a:rPr>
              <a:t>Score: </a:t>
            </a:r>
          </a:p>
          <a:p>
            <a:r>
              <a:rPr lang="en-US" sz="1400" dirty="0">
                <a:solidFill>
                  <a:schemeClr val="bg1"/>
                </a:solidFill>
              </a:rPr>
              <a:t>Appealing / Interesting = 95</a:t>
            </a:r>
          </a:p>
          <a:p>
            <a:r>
              <a:rPr lang="en-US" sz="1400" dirty="0">
                <a:solidFill>
                  <a:schemeClr val="bg1"/>
                </a:solidFill>
              </a:rPr>
              <a:t>Neutral = 15</a:t>
            </a:r>
          </a:p>
          <a:p>
            <a:r>
              <a:rPr lang="en-US" sz="1400" dirty="0">
                <a:solidFill>
                  <a:schemeClr val="bg1"/>
                </a:solidFill>
              </a:rPr>
              <a:t>Not Appealing / Interesting = 9</a:t>
            </a:r>
          </a:p>
        </p:txBody>
      </p:sp>
      <p:sp>
        <p:nvSpPr>
          <p:cNvPr id="9" name="TextBox 8">
            <a:extLst>
              <a:ext uri="{FF2B5EF4-FFF2-40B4-BE49-F238E27FC236}">
                <a16:creationId xmlns:a16="http://schemas.microsoft.com/office/drawing/2014/main" id="{2E14B986-3519-411F-A110-A5758E21376A}"/>
              </a:ext>
            </a:extLst>
          </p:cNvPr>
          <p:cNvSpPr txBox="1"/>
          <p:nvPr/>
        </p:nvSpPr>
        <p:spPr>
          <a:xfrm>
            <a:off x="152400" y="4628939"/>
            <a:ext cx="1768597" cy="1384995"/>
          </a:xfrm>
          <a:prstGeom prst="rect">
            <a:avLst/>
          </a:prstGeom>
          <a:noFill/>
        </p:spPr>
        <p:txBody>
          <a:bodyPr wrap="square" rtlCol="0">
            <a:spAutoFit/>
          </a:bodyPr>
          <a:lstStyle/>
          <a:p>
            <a:r>
              <a:rPr lang="en-US" sz="1400" dirty="0">
                <a:solidFill>
                  <a:schemeClr val="bg1"/>
                </a:solidFill>
              </a:rPr>
              <a:t>Score: </a:t>
            </a:r>
          </a:p>
          <a:p>
            <a:r>
              <a:rPr lang="en-US" sz="1400" dirty="0">
                <a:solidFill>
                  <a:schemeClr val="bg1"/>
                </a:solidFill>
              </a:rPr>
              <a:t>Appealing / Interesting = 82</a:t>
            </a:r>
          </a:p>
          <a:p>
            <a:r>
              <a:rPr lang="en-US" sz="1400" dirty="0">
                <a:solidFill>
                  <a:schemeClr val="bg1"/>
                </a:solidFill>
              </a:rPr>
              <a:t>Neutral = 20</a:t>
            </a:r>
          </a:p>
          <a:p>
            <a:r>
              <a:rPr lang="en-US" sz="1400" dirty="0">
                <a:solidFill>
                  <a:schemeClr val="bg1"/>
                </a:solidFill>
              </a:rPr>
              <a:t>Not Appealing / Interesting = 27</a:t>
            </a:r>
          </a:p>
        </p:txBody>
      </p:sp>
      <p:sp>
        <p:nvSpPr>
          <p:cNvPr id="10" name="TextBox 9">
            <a:extLst>
              <a:ext uri="{FF2B5EF4-FFF2-40B4-BE49-F238E27FC236}">
                <a16:creationId xmlns:a16="http://schemas.microsoft.com/office/drawing/2014/main" id="{29AD05D6-B3E7-4E08-82FF-938FABEA3241}"/>
              </a:ext>
            </a:extLst>
          </p:cNvPr>
          <p:cNvSpPr txBox="1"/>
          <p:nvPr/>
        </p:nvSpPr>
        <p:spPr>
          <a:xfrm>
            <a:off x="377950" y="6581001"/>
            <a:ext cx="5867400" cy="276999"/>
          </a:xfrm>
          <a:prstGeom prst="rect">
            <a:avLst/>
          </a:prstGeom>
          <a:noFill/>
        </p:spPr>
        <p:txBody>
          <a:bodyPr wrap="square" rtlCol="0">
            <a:spAutoFit/>
          </a:bodyPr>
          <a:lstStyle/>
          <a:p>
            <a:r>
              <a:rPr lang="en-US" sz="1200" dirty="0">
                <a:solidFill>
                  <a:schemeClr val="bg1"/>
                </a:solidFill>
              </a:rPr>
              <a:t>These are weighted scores determined through several dimensions of measurement. </a:t>
            </a:r>
          </a:p>
        </p:txBody>
      </p:sp>
    </p:spTree>
    <p:extLst>
      <p:ext uri="{BB962C8B-B14F-4D97-AF65-F5344CB8AC3E}">
        <p14:creationId xmlns:p14="http://schemas.microsoft.com/office/powerpoint/2010/main" val="601020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 y="0"/>
            <a:ext cx="9144000" cy="6858000"/>
          </a:xfrm>
          <a:prstGeom prst="rect">
            <a:avLst/>
          </a:prstGeom>
        </p:spPr>
      </p:pic>
      <p:sp>
        <p:nvSpPr>
          <p:cNvPr id="8" name="Title 1"/>
          <p:cNvSpPr txBox="1">
            <a:spLocks/>
          </p:cNvSpPr>
          <p:nvPr/>
        </p:nvSpPr>
        <p:spPr>
          <a:xfrm>
            <a:off x="1600200" y="0"/>
            <a:ext cx="4343400" cy="762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Tested Imagery </a:t>
            </a:r>
          </a:p>
        </p:txBody>
      </p:sp>
      <p:sp>
        <p:nvSpPr>
          <p:cNvPr id="2" name="TextBox 1">
            <a:extLst>
              <a:ext uri="{FF2B5EF4-FFF2-40B4-BE49-F238E27FC236}">
                <a16:creationId xmlns:a16="http://schemas.microsoft.com/office/drawing/2014/main" id="{0EB6DF70-25D1-4F13-A561-A0EADA3BAA37}"/>
              </a:ext>
            </a:extLst>
          </p:cNvPr>
          <p:cNvSpPr txBox="1"/>
          <p:nvPr/>
        </p:nvSpPr>
        <p:spPr>
          <a:xfrm>
            <a:off x="6553201" y="1979"/>
            <a:ext cx="2655951" cy="923330"/>
          </a:xfrm>
          <a:prstGeom prst="rect">
            <a:avLst/>
          </a:prstGeom>
          <a:noFill/>
        </p:spPr>
        <p:txBody>
          <a:bodyPr wrap="square" rtlCol="0">
            <a:spAutoFit/>
          </a:bodyPr>
          <a:lstStyle/>
          <a:p>
            <a:pPr algn="ctr"/>
            <a:r>
              <a:rPr lang="en-US" dirty="0">
                <a:solidFill>
                  <a:schemeClr val="bg1"/>
                </a:solidFill>
              </a:rPr>
              <a:t>Imagery depicting various service / charitable causes</a:t>
            </a:r>
          </a:p>
        </p:txBody>
      </p:sp>
      <p:pic>
        <p:nvPicPr>
          <p:cNvPr id="4" name="Picture 3">
            <a:extLst>
              <a:ext uri="{FF2B5EF4-FFF2-40B4-BE49-F238E27FC236}">
                <a16:creationId xmlns:a16="http://schemas.microsoft.com/office/drawing/2014/main" id="{DDBBCA66-683F-439A-B0B9-0067DDBAD88C}"/>
              </a:ext>
            </a:extLst>
          </p:cNvPr>
          <p:cNvPicPr>
            <a:picLocks noChangeAspect="1"/>
          </p:cNvPicPr>
          <p:nvPr/>
        </p:nvPicPr>
        <p:blipFill>
          <a:blip r:embed="rId3"/>
          <a:stretch>
            <a:fillRect/>
          </a:stretch>
        </p:blipFill>
        <p:spPr>
          <a:xfrm>
            <a:off x="110503" y="1066800"/>
            <a:ext cx="4538662" cy="2438400"/>
          </a:xfrm>
          <a:prstGeom prst="rect">
            <a:avLst/>
          </a:prstGeom>
        </p:spPr>
      </p:pic>
      <p:pic>
        <p:nvPicPr>
          <p:cNvPr id="6" name="Picture 5">
            <a:extLst>
              <a:ext uri="{FF2B5EF4-FFF2-40B4-BE49-F238E27FC236}">
                <a16:creationId xmlns:a16="http://schemas.microsoft.com/office/drawing/2014/main" id="{474AD680-F169-4C2A-B51E-7BC0F507AA91}"/>
              </a:ext>
            </a:extLst>
          </p:cNvPr>
          <p:cNvPicPr>
            <a:picLocks noChangeAspect="1"/>
          </p:cNvPicPr>
          <p:nvPr/>
        </p:nvPicPr>
        <p:blipFill>
          <a:blip r:embed="rId4"/>
          <a:stretch>
            <a:fillRect/>
          </a:stretch>
        </p:blipFill>
        <p:spPr>
          <a:xfrm>
            <a:off x="1952968" y="3883692"/>
            <a:ext cx="4482284" cy="2438401"/>
          </a:xfrm>
          <a:prstGeom prst="rect">
            <a:avLst/>
          </a:prstGeom>
        </p:spPr>
      </p:pic>
      <p:sp>
        <p:nvSpPr>
          <p:cNvPr id="9" name="TextBox 8">
            <a:extLst>
              <a:ext uri="{FF2B5EF4-FFF2-40B4-BE49-F238E27FC236}">
                <a16:creationId xmlns:a16="http://schemas.microsoft.com/office/drawing/2014/main" id="{7B75034D-A1E3-48DB-9F7E-B1A6EA6F3973}"/>
              </a:ext>
            </a:extLst>
          </p:cNvPr>
          <p:cNvSpPr txBox="1"/>
          <p:nvPr/>
        </p:nvSpPr>
        <p:spPr>
          <a:xfrm>
            <a:off x="4670386" y="1981200"/>
            <a:ext cx="1768597" cy="1384995"/>
          </a:xfrm>
          <a:prstGeom prst="rect">
            <a:avLst/>
          </a:prstGeom>
          <a:noFill/>
        </p:spPr>
        <p:txBody>
          <a:bodyPr wrap="square" rtlCol="0">
            <a:spAutoFit/>
          </a:bodyPr>
          <a:lstStyle/>
          <a:p>
            <a:r>
              <a:rPr lang="en-US" sz="1400" dirty="0">
                <a:solidFill>
                  <a:schemeClr val="bg1"/>
                </a:solidFill>
              </a:rPr>
              <a:t>Score: </a:t>
            </a:r>
          </a:p>
          <a:p>
            <a:r>
              <a:rPr lang="en-US" sz="1400" dirty="0">
                <a:solidFill>
                  <a:schemeClr val="bg1"/>
                </a:solidFill>
              </a:rPr>
              <a:t>Appealing / Interesting = 133</a:t>
            </a:r>
          </a:p>
          <a:p>
            <a:r>
              <a:rPr lang="en-US" sz="1400" dirty="0">
                <a:solidFill>
                  <a:schemeClr val="bg1"/>
                </a:solidFill>
              </a:rPr>
              <a:t>Neutral = 15</a:t>
            </a:r>
          </a:p>
          <a:p>
            <a:r>
              <a:rPr lang="en-US" sz="1400" dirty="0">
                <a:solidFill>
                  <a:schemeClr val="bg1"/>
                </a:solidFill>
              </a:rPr>
              <a:t>Not Appealing / Interesting = 9</a:t>
            </a:r>
          </a:p>
        </p:txBody>
      </p:sp>
      <p:sp>
        <p:nvSpPr>
          <p:cNvPr id="10" name="TextBox 9">
            <a:extLst>
              <a:ext uri="{FF2B5EF4-FFF2-40B4-BE49-F238E27FC236}">
                <a16:creationId xmlns:a16="http://schemas.microsoft.com/office/drawing/2014/main" id="{A2C3BC2D-80FD-4642-BE42-96056A25C392}"/>
              </a:ext>
            </a:extLst>
          </p:cNvPr>
          <p:cNvSpPr txBox="1"/>
          <p:nvPr/>
        </p:nvSpPr>
        <p:spPr>
          <a:xfrm>
            <a:off x="193277" y="4800600"/>
            <a:ext cx="1768597" cy="1384995"/>
          </a:xfrm>
          <a:prstGeom prst="rect">
            <a:avLst/>
          </a:prstGeom>
          <a:noFill/>
        </p:spPr>
        <p:txBody>
          <a:bodyPr wrap="square" rtlCol="0">
            <a:spAutoFit/>
          </a:bodyPr>
          <a:lstStyle/>
          <a:p>
            <a:r>
              <a:rPr lang="en-US" sz="1400" dirty="0">
                <a:solidFill>
                  <a:schemeClr val="bg1"/>
                </a:solidFill>
              </a:rPr>
              <a:t>Score: </a:t>
            </a:r>
          </a:p>
          <a:p>
            <a:r>
              <a:rPr lang="en-US" sz="1400" dirty="0">
                <a:solidFill>
                  <a:schemeClr val="bg1"/>
                </a:solidFill>
              </a:rPr>
              <a:t>Appealing / Interesting = 86</a:t>
            </a:r>
          </a:p>
          <a:p>
            <a:r>
              <a:rPr lang="en-US" sz="1400" dirty="0">
                <a:solidFill>
                  <a:schemeClr val="bg1"/>
                </a:solidFill>
              </a:rPr>
              <a:t>Neutral = 28</a:t>
            </a:r>
          </a:p>
          <a:p>
            <a:r>
              <a:rPr lang="en-US" sz="1400" dirty="0">
                <a:solidFill>
                  <a:schemeClr val="bg1"/>
                </a:solidFill>
              </a:rPr>
              <a:t>Not Appealing / Interesting = 16</a:t>
            </a:r>
          </a:p>
        </p:txBody>
      </p:sp>
      <p:sp>
        <p:nvSpPr>
          <p:cNvPr id="11" name="TextBox 10">
            <a:extLst>
              <a:ext uri="{FF2B5EF4-FFF2-40B4-BE49-F238E27FC236}">
                <a16:creationId xmlns:a16="http://schemas.microsoft.com/office/drawing/2014/main" id="{B5688F8D-97E5-4D90-92B1-4686E66A3FE2}"/>
              </a:ext>
            </a:extLst>
          </p:cNvPr>
          <p:cNvSpPr txBox="1"/>
          <p:nvPr/>
        </p:nvSpPr>
        <p:spPr>
          <a:xfrm>
            <a:off x="204163" y="6510751"/>
            <a:ext cx="5867400" cy="276999"/>
          </a:xfrm>
          <a:prstGeom prst="rect">
            <a:avLst/>
          </a:prstGeom>
          <a:noFill/>
        </p:spPr>
        <p:txBody>
          <a:bodyPr wrap="square" rtlCol="0">
            <a:spAutoFit/>
          </a:bodyPr>
          <a:lstStyle/>
          <a:p>
            <a:r>
              <a:rPr lang="en-US" sz="1200" dirty="0">
                <a:solidFill>
                  <a:schemeClr val="bg1"/>
                </a:solidFill>
              </a:rPr>
              <a:t>These are weighted scores determined through several dimensions of measurement. </a:t>
            </a:r>
          </a:p>
        </p:txBody>
      </p:sp>
    </p:spTree>
    <p:extLst>
      <p:ext uri="{BB962C8B-B14F-4D97-AF65-F5344CB8AC3E}">
        <p14:creationId xmlns:p14="http://schemas.microsoft.com/office/powerpoint/2010/main" val="27897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4A9D-B00C-405B-B428-A052DEF928D1}"/>
              </a:ext>
            </a:extLst>
          </p:cNvPr>
          <p:cNvSpPr>
            <a:spLocks noGrp="1"/>
          </p:cNvSpPr>
          <p:nvPr>
            <p:ph type="title"/>
          </p:nvPr>
        </p:nvSpPr>
        <p:spPr>
          <a:xfrm>
            <a:off x="457200" y="76200"/>
            <a:ext cx="8229600" cy="1143000"/>
          </a:xfrm>
        </p:spPr>
        <p:txBody>
          <a:bodyPr/>
          <a:lstStyle/>
          <a:p>
            <a:r>
              <a:rPr lang="en-US" dirty="0"/>
              <a:t>NM Situation- Our Storm</a:t>
            </a:r>
          </a:p>
        </p:txBody>
      </p:sp>
      <p:pic>
        <p:nvPicPr>
          <p:cNvPr id="6" name="Content Placeholder 5">
            <a:extLst>
              <a:ext uri="{FF2B5EF4-FFF2-40B4-BE49-F238E27FC236}">
                <a16:creationId xmlns:a16="http://schemas.microsoft.com/office/drawing/2014/main" id="{E923C63F-7992-4F09-8892-ED027D66F7C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22" y="2057400"/>
            <a:ext cx="8963756" cy="4191000"/>
          </a:xfrm>
        </p:spPr>
      </p:pic>
    </p:spTree>
    <p:extLst>
      <p:ext uri="{BB962C8B-B14F-4D97-AF65-F5344CB8AC3E}">
        <p14:creationId xmlns:p14="http://schemas.microsoft.com/office/powerpoint/2010/main" val="106630905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 y="0"/>
            <a:ext cx="9144000" cy="6858000"/>
          </a:xfrm>
          <a:prstGeom prst="rect">
            <a:avLst/>
          </a:prstGeom>
        </p:spPr>
      </p:pic>
      <p:sp>
        <p:nvSpPr>
          <p:cNvPr id="8" name="Title 1"/>
          <p:cNvSpPr txBox="1">
            <a:spLocks/>
          </p:cNvSpPr>
          <p:nvPr/>
        </p:nvSpPr>
        <p:spPr>
          <a:xfrm>
            <a:off x="1600200" y="0"/>
            <a:ext cx="4343400" cy="762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Tested Imagery </a:t>
            </a:r>
          </a:p>
        </p:txBody>
      </p:sp>
      <p:sp>
        <p:nvSpPr>
          <p:cNvPr id="2" name="TextBox 1">
            <a:extLst>
              <a:ext uri="{FF2B5EF4-FFF2-40B4-BE49-F238E27FC236}">
                <a16:creationId xmlns:a16="http://schemas.microsoft.com/office/drawing/2014/main" id="{0EB6DF70-25D1-4F13-A561-A0EADA3BAA37}"/>
              </a:ext>
            </a:extLst>
          </p:cNvPr>
          <p:cNvSpPr txBox="1"/>
          <p:nvPr/>
        </p:nvSpPr>
        <p:spPr>
          <a:xfrm>
            <a:off x="6553201" y="1979"/>
            <a:ext cx="2655951" cy="5109091"/>
          </a:xfrm>
          <a:prstGeom prst="rect">
            <a:avLst/>
          </a:prstGeom>
          <a:noFill/>
        </p:spPr>
        <p:txBody>
          <a:bodyPr wrap="square" rtlCol="0">
            <a:spAutoFit/>
          </a:bodyPr>
          <a:lstStyle/>
          <a:p>
            <a:pPr algn="ctr"/>
            <a:r>
              <a:rPr lang="en-US" dirty="0">
                <a:solidFill>
                  <a:schemeClr val="bg1"/>
                </a:solidFill>
              </a:rPr>
              <a:t>Working on finding imagery showing our Chapter room experience and setting. Still working on finding imagery that has high appeal values and not “turn people off” because they don’t understand the imagery.</a:t>
            </a:r>
          </a:p>
          <a:p>
            <a:pPr algn="ctr"/>
            <a:endParaRPr lang="en-US" sz="1000" dirty="0">
              <a:solidFill>
                <a:schemeClr val="bg1"/>
              </a:solidFill>
            </a:endParaRPr>
          </a:p>
          <a:p>
            <a:pPr algn="ctr"/>
            <a:endParaRPr lang="en-US" sz="1000" dirty="0">
              <a:solidFill>
                <a:schemeClr val="bg1"/>
              </a:solidFill>
            </a:endParaRPr>
          </a:p>
          <a:p>
            <a:pPr algn="ctr"/>
            <a:r>
              <a:rPr lang="en-US" dirty="0">
                <a:solidFill>
                  <a:schemeClr val="bg1"/>
                </a:solidFill>
              </a:rPr>
              <a:t>Remember the website imagery, messaging, and purpose is to recruit members, create interest, and not road blocks.</a:t>
            </a:r>
          </a:p>
        </p:txBody>
      </p:sp>
      <p:pic>
        <p:nvPicPr>
          <p:cNvPr id="6" name="Picture 5">
            <a:extLst>
              <a:ext uri="{FF2B5EF4-FFF2-40B4-BE49-F238E27FC236}">
                <a16:creationId xmlns:a16="http://schemas.microsoft.com/office/drawing/2014/main" id="{41921969-0CAC-4D64-9D2F-68C57F4D43A9}"/>
              </a:ext>
            </a:extLst>
          </p:cNvPr>
          <p:cNvPicPr>
            <a:picLocks noChangeAspect="1"/>
          </p:cNvPicPr>
          <p:nvPr/>
        </p:nvPicPr>
        <p:blipFill>
          <a:blip r:embed="rId4"/>
          <a:stretch>
            <a:fillRect/>
          </a:stretch>
        </p:blipFill>
        <p:spPr>
          <a:xfrm>
            <a:off x="215735" y="782367"/>
            <a:ext cx="4114800" cy="2903220"/>
          </a:xfrm>
          <a:prstGeom prst="rect">
            <a:avLst/>
          </a:prstGeom>
        </p:spPr>
      </p:pic>
      <p:pic>
        <p:nvPicPr>
          <p:cNvPr id="7" name="Picture 6">
            <a:extLst>
              <a:ext uri="{FF2B5EF4-FFF2-40B4-BE49-F238E27FC236}">
                <a16:creationId xmlns:a16="http://schemas.microsoft.com/office/drawing/2014/main" id="{54A11B6F-D26C-4783-86C1-834191C40A8E}"/>
              </a:ext>
            </a:extLst>
          </p:cNvPr>
          <p:cNvPicPr>
            <a:picLocks noChangeAspect="1"/>
          </p:cNvPicPr>
          <p:nvPr/>
        </p:nvPicPr>
        <p:blipFill>
          <a:blip r:embed="rId5"/>
          <a:stretch>
            <a:fillRect/>
          </a:stretch>
        </p:blipFill>
        <p:spPr>
          <a:xfrm>
            <a:off x="1840675" y="3860857"/>
            <a:ext cx="4641436" cy="2762230"/>
          </a:xfrm>
          <a:prstGeom prst="rect">
            <a:avLst/>
          </a:prstGeom>
        </p:spPr>
      </p:pic>
      <p:sp>
        <p:nvSpPr>
          <p:cNvPr id="9" name="TextBox 8">
            <a:extLst>
              <a:ext uri="{FF2B5EF4-FFF2-40B4-BE49-F238E27FC236}">
                <a16:creationId xmlns:a16="http://schemas.microsoft.com/office/drawing/2014/main" id="{C3F34754-38CD-468A-8CC1-A54DB84919D4}"/>
              </a:ext>
            </a:extLst>
          </p:cNvPr>
          <p:cNvSpPr txBox="1"/>
          <p:nvPr/>
        </p:nvSpPr>
        <p:spPr>
          <a:xfrm>
            <a:off x="4670386" y="1981200"/>
            <a:ext cx="1768597" cy="1384995"/>
          </a:xfrm>
          <a:prstGeom prst="rect">
            <a:avLst/>
          </a:prstGeom>
          <a:noFill/>
        </p:spPr>
        <p:txBody>
          <a:bodyPr wrap="square" rtlCol="0">
            <a:spAutoFit/>
          </a:bodyPr>
          <a:lstStyle/>
          <a:p>
            <a:r>
              <a:rPr lang="en-US" sz="1400" dirty="0">
                <a:solidFill>
                  <a:schemeClr val="bg1"/>
                </a:solidFill>
              </a:rPr>
              <a:t>Score: </a:t>
            </a:r>
          </a:p>
          <a:p>
            <a:r>
              <a:rPr lang="en-US" sz="1400" dirty="0">
                <a:solidFill>
                  <a:schemeClr val="bg1"/>
                </a:solidFill>
              </a:rPr>
              <a:t>Appealing / Interesting = 75</a:t>
            </a:r>
          </a:p>
          <a:p>
            <a:r>
              <a:rPr lang="en-US" sz="1400" dirty="0">
                <a:solidFill>
                  <a:schemeClr val="bg1"/>
                </a:solidFill>
              </a:rPr>
              <a:t>Neutral = 23</a:t>
            </a:r>
          </a:p>
          <a:p>
            <a:r>
              <a:rPr lang="en-US" sz="1400" dirty="0">
                <a:solidFill>
                  <a:schemeClr val="bg1"/>
                </a:solidFill>
              </a:rPr>
              <a:t>Not Appealing / Interesting = 27</a:t>
            </a:r>
          </a:p>
        </p:txBody>
      </p:sp>
      <p:sp>
        <p:nvSpPr>
          <p:cNvPr id="10" name="TextBox 9">
            <a:extLst>
              <a:ext uri="{FF2B5EF4-FFF2-40B4-BE49-F238E27FC236}">
                <a16:creationId xmlns:a16="http://schemas.microsoft.com/office/drawing/2014/main" id="{5B2F32D3-36F7-47E6-A2EE-B65AD7175440}"/>
              </a:ext>
            </a:extLst>
          </p:cNvPr>
          <p:cNvSpPr txBox="1"/>
          <p:nvPr/>
        </p:nvSpPr>
        <p:spPr>
          <a:xfrm>
            <a:off x="203860" y="5111070"/>
            <a:ext cx="1768597" cy="1384995"/>
          </a:xfrm>
          <a:prstGeom prst="rect">
            <a:avLst/>
          </a:prstGeom>
          <a:noFill/>
        </p:spPr>
        <p:txBody>
          <a:bodyPr wrap="square" rtlCol="0">
            <a:spAutoFit/>
          </a:bodyPr>
          <a:lstStyle/>
          <a:p>
            <a:r>
              <a:rPr lang="en-US" sz="1400" dirty="0">
                <a:solidFill>
                  <a:schemeClr val="bg1"/>
                </a:solidFill>
              </a:rPr>
              <a:t>Score: </a:t>
            </a:r>
          </a:p>
          <a:p>
            <a:r>
              <a:rPr lang="en-US" sz="1400" dirty="0">
                <a:solidFill>
                  <a:schemeClr val="bg1"/>
                </a:solidFill>
              </a:rPr>
              <a:t>Appealing / Interesting = 63</a:t>
            </a:r>
          </a:p>
          <a:p>
            <a:r>
              <a:rPr lang="en-US" sz="1400" dirty="0">
                <a:solidFill>
                  <a:schemeClr val="bg1"/>
                </a:solidFill>
              </a:rPr>
              <a:t>Neutral = 19</a:t>
            </a:r>
          </a:p>
          <a:p>
            <a:r>
              <a:rPr lang="en-US" sz="1400" dirty="0">
                <a:solidFill>
                  <a:schemeClr val="bg1"/>
                </a:solidFill>
              </a:rPr>
              <a:t>Not Appealing / Interesting = 39</a:t>
            </a:r>
          </a:p>
        </p:txBody>
      </p:sp>
      <p:sp>
        <p:nvSpPr>
          <p:cNvPr id="11" name="TextBox 10">
            <a:extLst>
              <a:ext uri="{FF2B5EF4-FFF2-40B4-BE49-F238E27FC236}">
                <a16:creationId xmlns:a16="http://schemas.microsoft.com/office/drawing/2014/main" id="{79F03760-33EF-4F79-B4F9-1E3495E452BD}"/>
              </a:ext>
            </a:extLst>
          </p:cNvPr>
          <p:cNvSpPr txBox="1"/>
          <p:nvPr/>
        </p:nvSpPr>
        <p:spPr>
          <a:xfrm>
            <a:off x="537110" y="6644512"/>
            <a:ext cx="5867400" cy="276999"/>
          </a:xfrm>
          <a:prstGeom prst="rect">
            <a:avLst/>
          </a:prstGeom>
          <a:noFill/>
        </p:spPr>
        <p:txBody>
          <a:bodyPr wrap="square" rtlCol="0">
            <a:spAutoFit/>
          </a:bodyPr>
          <a:lstStyle/>
          <a:p>
            <a:r>
              <a:rPr lang="en-US" sz="1200" dirty="0">
                <a:solidFill>
                  <a:schemeClr val="bg1"/>
                </a:solidFill>
              </a:rPr>
              <a:t>These are weighted scores determined through several dimensions of measurement. </a:t>
            </a:r>
          </a:p>
        </p:txBody>
      </p:sp>
    </p:spTree>
    <p:extLst>
      <p:ext uri="{BB962C8B-B14F-4D97-AF65-F5344CB8AC3E}">
        <p14:creationId xmlns:p14="http://schemas.microsoft.com/office/powerpoint/2010/main" val="3748296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A6B61-3198-4F50-8F98-0760E61AB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224986" cy="6858000"/>
          </a:xfrm>
          <a:prstGeom prst="rect">
            <a:avLst/>
          </a:prstGeom>
        </p:spPr>
      </p:pic>
      <p:sp>
        <p:nvSpPr>
          <p:cNvPr id="8" name="Title 1"/>
          <p:cNvSpPr txBox="1">
            <a:spLocks/>
          </p:cNvSpPr>
          <p:nvPr/>
        </p:nvSpPr>
        <p:spPr>
          <a:xfrm>
            <a:off x="1219200" y="254675"/>
            <a:ext cx="4343400" cy="762000"/>
          </a:xfrm>
          <a:prstGeom prst="rect">
            <a:avLst/>
          </a:prstGeom>
        </p:spPr>
        <p:txBody>
          <a:bodyPr vert="horz" anchor="ctr">
            <a:normAutofit fontScale="70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Summary Imagery Results</a:t>
            </a:r>
          </a:p>
        </p:txBody>
      </p:sp>
      <p:sp>
        <p:nvSpPr>
          <p:cNvPr id="2" name="TextBox 1">
            <a:extLst>
              <a:ext uri="{FF2B5EF4-FFF2-40B4-BE49-F238E27FC236}">
                <a16:creationId xmlns:a16="http://schemas.microsoft.com/office/drawing/2014/main" id="{0EB6DF70-25D1-4F13-A561-A0EADA3BAA37}"/>
              </a:ext>
            </a:extLst>
          </p:cNvPr>
          <p:cNvSpPr txBox="1"/>
          <p:nvPr/>
        </p:nvSpPr>
        <p:spPr>
          <a:xfrm>
            <a:off x="6553201" y="1979"/>
            <a:ext cx="2655951" cy="6186309"/>
          </a:xfrm>
          <a:prstGeom prst="rect">
            <a:avLst/>
          </a:prstGeom>
          <a:noFill/>
        </p:spPr>
        <p:txBody>
          <a:bodyPr wrap="square" rtlCol="0">
            <a:spAutoFit/>
          </a:bodyPr>
          <a:lstStyle/>
          <a:p>
            <a:pPr algn="ctr"/>
            <a:r>
              <a:rPr lang="en-US" dirty="0">
                <a:solidFill>
                  <a:schemeClr val="bg1"/>
                </a:solidFill>
              </a:rPr>
              <a:t>There is considerable more data collected on these images, but this is a quick snapshot. </a:t>
            </a:r>
          </a:p>
          <a:p>
            <a:pPr algn="ctr"/>
            <a:endParaRPr lang="en-US" dirty="0">
              <a:solidFill>
                <a:schemeClr val="bg1"/>
              </a:solidFill>
            </a:endParaRPr>
          </a:p>
          <a:p>
            <a:pPr algn="ctr"/>
            <a:r>
              <a:rPr lang="en-US" dirty="0">
                <a:solidFill>
                  <a:schemeClr val="bg1"/>
                </a:solidFill>
              </a:rPr>
              <a:t>All of the research is then applied to development of marketing strategies.</a:t>
            </a:r>
          </a:p>
          <a:p>
            <a:pPr algn="ctr"/>
            <a:endParaRPr lang="en-US" dirty="0">
              <a:solidFill>
                <a:schemeClr val="bg1"/>
              </a:solidFill>
            </a:endParaRPr>
          </a:p>
          <a:p>
            <a:pPr algn="ctr"/>
            <a:r>
              <a:rPr lang="en-US" dirty="0">
                <a:solidFill>
                  <a:schemeClr val="bg1"/>
                </a:solidFill>
              </a:rPr>
              <a:t>Additional A/B testing of these images and others to a wider audiences and specific target demos is planned.</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Cross-Sectional Data analysis is important in effective targeting campaigns.</a:t>
            </a:r>
          </a:p>
        </p:txBody>
      </p:sp>
      <p:graphicFrame>
        <p:nvGraphicFramePr>
          <p:cNvPr id="5" name="Object 4">
            <a:extLst>
              <a:ext uri="{FF2B5EF4-FFF2-40B4-BE49-F238E27FC236}">
                <a16:creationId xmlns:a16="http://schemas.microsoft.com/office/drawing/2014/main" id="{7F2F3B23-9395-437C-A666-491604A45E5A}"/>
              </a:ext>
            </a:extLst>
          </p:cNvPr>
          <p:cNvGraphicFramePr>
            <a:graphicFrameLocks noChangeAspect="1"/>
          </p:cNvGraphicFramePr>
          <p:nvPr>
            <p:extLst>
              <p:ext uri="{D42A27DB-BD31-4B8C-83A1-F6EECF244321}">
                <p14:modId xmlns:p14="http://schemas.microsoft.com/office/powerpoint/2010/main" val="92295134"/>
              </p:ext>
            </p:extLst>
          </p:nvPr>
        </p:nvGraphicFramePr>
        <p:xfrm>
          <a:off x="381000" y="1283045"/>
          <a:ext cx="5562600" cy="2273764"/>
        </p:xfrm>
        <a:graphic>
          <a:graphicData uri="http://schemas.openxmlformats.org/presentationml/2006/ole">
            <mc:AlternateContent xmlns:mc="http://schemas.openxmlformats.org/markup-compatibility/2006">
              <mc:Choice xmlns:v="urn:schemas-microsoft-com:vml" Requires="v">
                <p:oleObj spid="_x0000_s2056" name="Worksheet" r:id="rId5" imgW="4349780" imgH="1778131" progId="Excel.Sheet.12">
                  <p:embed/>
                </p:oleObj>
              </mc:Choice>
              <mc:Fallback>
                <p:oleObj name="Worksheet" r:id="rId5" imgW="4349780" imgH="1778131" progId="Excel.Sheet.12">
                  <p:embed/>
                  <p:pic>
                    <p:nvPicPr>
                      <p:cNvPr id="0" name=""/>
                      <p:cNvPicPr/>
                      <p:nvPr/>
                    </p:nvPicPr>
                    <p:blipFill>
                      <a:blip r:embed="rId6"/>
                      <a:stretch>
                        <a:fillRect/>
                      </a:stretch>
                    </p:blipFill>
                    <p:spPr>
                      <a:xfrm>
                        <a:off x="381000" y="1283045"/>
                        <a:ext cx="5562600" cy="2273764"/>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93B00000-8195-44E4-B8C2-63398D2A78C1}"/>
              </a:ext>
            </a:extLst>
          </p:cNvPr>
          <p:cNvSpPr txBox="1"/>
          <p:nvPr/>
        </p:nvSpPr>
        <p:spPr>
          <a:xfrm>
            <a:off x="381000" y="4191000"/>
            <a:ext cx="5562600" cy="2031325"/>
          </a:xfrm>
          <a:prstGeom prst="rect">
            <a:avLst/>
          </a:prstGeom>
          <a:noFill/>
        </p:spPr>
        <p:txBody>
          <a:bodyPr wrap="square" rtlCol="0">
            <a:spAutoFit/>
          </a:bodyPr>
          <a:lstStyle/>
          <a:p>
            <a:r>
              <a:rPr lang="en-US" dirty="0">
                <a:solidFill>
                  <a:schemeClr val="bg1"/>
                </a:solidFill>
              </a:rPr>
              <a:t>Extremely important to note is the analysis from the comments provided by respondents to each image and the responses especially associated with the last two images. The last two images convey confusion, uncertainty about the organization, barriers to interest, satanic, secret society, etc. The same comments as seen in research on the emblem.</a:t>
            </a:r>
          </a:p>
        </p:txBody>
      </p:sp>
      <p:sp>
        <p:nvSpPr>
          <p:cNvPr id="12" name="TextBox 11">
            <a:extLst>
              <a:ext uri="{FF2B5EF4-FFF2-40B4-BE49-F238E27FC236}">
                <a16:creationId xmlns:a16="http://schemas.microsoft.com/office/drawing/2014/main" id="{DAF158A9-37B6-4032-8EE2-028D5C07660E}"/>
              </a:ext>
            </a:extLst>
          </p:cNvPr>
          <p:cNvSpPr txBox="1"/>
          <p:nvPr/>
        </p:nvSpPr>
        <p:spPr>
          <a:xfrm>
            <a:off x="228600" y="3578400"/>
            <a:ext cx="5867400" cy="276999"/>
          </a:xfrm>
          <a:prstGeom prst="rect">
            <a:avLst/>
          </a:prstGeom>
          <a:noFill/>
        </p:spPr>
        <p:txBody>
          <a:bodyPr wrap="square" rtlCol="0">
            <a:spAutoFit/>
          </a:bodyPr>
          <a:lstStyle/>
          <a:p>
            <a:r>
              <a:rPr lang="en-US" sz="1200" dirty="0">
                <a:solidFill>
                  <a:schemeClr val="bg1"/>
                </a:solidFill>
              </a:rPr>
              <a:t>These are weighted scores determined through several dimensions of measurement. </a:t>
            </a:r>
          </a:p>
        </p:txBody>
      </p:sp>
    </p:spTree>
    <p:extLst>
      <p:ext uri="{BB962C8B-B14F-4D97-AF65-F5344CB8AC3E}">
        <p14:creationId xmlns:p14="http://schemas.microsoft.com/office/powerpoint/2010/main" val="1449015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D6C2D-9F03-45D6-B629-9EA4F41302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990600" y="1223230"/>
            <a:ext cx="4746450" cy="1200329"/>
          </a:xfrm>
          <a:prstGeom prst="rect">
            <a:avLst/>
          </a:prstGeom>
        </p:spPr>
        <p:txBody>
          <a:bodyPr wrap="square">
            <a:spAutoFit/>
          </a:bodyPr>
          <a:lstStyle/>
          <a:p>
            <a:r>
              <a:rPr lang="en-US" sz="2400" b="1" dirty="0">
                <a:solidFill>
                  <a:schemeClr val="bg2"/>
                </a:solidFill>
                <a:latin typeface="Calibri" panose="020F0502020204030204" pitchFamily="34" charset="0"/>
                <a:cs typeface="Calibri" panose="020F0502020204030204" pitchFamily="34" charset="0"/>
              </a:rPr>
              <a:t>Continued Education / Training  for Membership / Enriched Member Experiences</a:t>
            </a:r>
          </a:p>
        </p:txBody>
      </p:sp>
      <p:sp>
        <p:nvSpPr>
          <p:cNvPr id="7" name="Rectangle 6"/>
          <p:cNvSpPr/>
          <p:nvPr/>
        </p:nvSpPr>
        <p:spPr>
          <a:xfrm>
            <a:off x="288610" y="3048000"/>
            <a:ext cx="6150429" cy="4770537"/>
          </a:xfrm>
          <a:prstGeom prst="rect">
            <a:avLst/>
          </a:prstGeom>
        </p:spPr>
        <p:txBody>
          <a:bodyPr wrap="square">
            <a:spAutoFit/>
          </a:bodyPr>
          <a:lstStyle/>
          <a:p>
            <a:pPr marL="480060" indent="-342900">
              <a:buClr>
                <a:srgbClr val="002060"/>
              </a:buClr>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Work with Membership on their concerns and provide   trainings, resources, and support to address those concerns and needs. </a:t>
            </a:r>
            <a:r>
              <a:rPr lang="en-US" sz="2400" u="sng" dirty="0">
                <a:solidFill>
                  <a:schemeClr val="bg2"/>
                </a:solidFill>
                <a:highlight>
                  <a:srgbClr val="FFFF00"/>
                </a:highlight>
                <a:latin typeface="Calibri" panose="020F0502020204030204" pitchFamily="34" charset="0"/>
                <a:cs typeface="Calibri" panose="020F0502020204030204" pitchFamily="34" charset="0"/>
              </a:rPr>
              <a:t>Membership survey.</a:t>
            </a:r>
          </a:p>
          <a:p>
            <a:pPr marL="480060" indent="-342900">
              <a:buClr>
                <a:srgbClr val="002060"/>
              </a:buClr>
              <a:buFont typeface="Arial" panose="020B0604020202020204" pitchFamily="34" charset="0"/>
              <a:buChar char="•"/>
            </a:pPr>
            <a:endParaRPr lang="en-US" sz="2400" dirty="0">
              <a:solidFill>
                <a:schemeClr val="bg2"/>
              </a:solidFill>
              <a:latin typeface="Calibri" panose="020F0502020204030204" pitchFamily="34" charset="0"/>
              <a:cs typeface="Calibri" panose="020F0502020204030204" pitchFamily="34" charset="0"/>
            </a:endParaRPr>
          </a:p>
          <a:p>
            <a:pPr marL="480060" indent="-342900">
              <a:buClr>
                <a:srgbClr val="002060"/>
              </a:buClr>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Training at Grand Chapter  </a:t>
            </a:r>
          </a:p>
          <a:p>
            <a:pPr marL="480060" indent="-342900">
              <a:buClr>
                <a:srgbClr val="002060"/>
              </a:buClr>
              <a:buFont typeface="Arial" panose="020B0604020202020204" pitchFamily="34" charset="0"/>
              <a:buChar char="•"/>
            </a:pPr>
            <a:endParaRPr lang="en-US" sz="2400" dirty="0">
              <a:solidFill>
                <a:schemeClr val="bg2"/>
              </a:solidFill>
              <a:latin typeface="Calibri" panose="020F0502020204030204" pitchFamily="34" charset="0"/>
              <a:cs typeface="Calibri" panose="020F0502020204030204" pitchFamily="34" charset="0"/>
            </a:endParaRPr>
          </a:p>
          <a:p>
            <a:pPr marL="480060" indent="-342900">
              <a:buClr>
                <a:srgbClr val="002060"/>
              </a:buClr>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Committee Training Team</a:t>
            </a:r>
          </a:p>
          <a:p>
            <a:pPr marL="480060" indent="-342900">
              <a:buClr>
                <a:srgbClr val="002060"/>
              </a:buClr>
              <a:buFont typeface="Arial" panose="020B0604020202020204" pitchFamily="34" charset="0"/>
              <a:buChar char="•"/>
            </a:pPr>
            <a:endParaRPr lang="en-US" sz="2400" dirty="0">
              <a:solidFill>
                <a:schemeClr val="bg2"/>
              </a:solidFill>
              <a:latin typeface="Calibri" panose="020F0502020204030204" pitchFamily="34" charset="0"/>
              <a:cs typeface="Calibri" panose="020F0502020204030204" pitchFamily="34" charset="0"/>
            </a:endParaRPr>
          </a:p>
          <a:p>
            <a:pPr marL="480060" indent="-342900">
              <a:buClr>
                <a:srgbClr val="002060"/>
              </a:buClr>
              <a:buFont typeface="Arial" panose="020B0604020202020204" pitchFamily="34" charset="0"/>
              <a:buChar char="•"/>
            </a:pPr>
            <a:r>
              <a:rPr lang="en-US" sz="2400" dirty="0">
                <a:solidFill>
                  <a:schemeClr val="bg2"/>
                </a:solidFill>
                <a:latin typeface="Calibri" panose="020F0502020204030204" pitchFamily="34" charset="0"/>
                <a:cs typeface="Calibri" panose="020F0502020204030204" pitchFamily="34" charset="0"/>
              </a:rPr>
              <a:t>Initiative for members involvement and aid</a:t>
            </a:r>
          </a:p>
          <a:p>
            <a:pPr marL="594360" lvl="1">
              <a:buClr>
                <a:srgbClr val="002060"/>
              </a:buClr>
            </a:pPr>
            <a:r>
              <a:rPr lang="en-US" sz="1600" dirty="0">
                <a:solidFill>
                  <a:schemeClr val="bg1"/>
                </a:solidFill>
              </a:rPr>
              <a:t> </a:t>
            </a:r>
          </a:p>
          <a:p>
            <a:pPr marL="137160" indent="0">
              <a:buClr>
                <a:srgbClr val="002060"/>
              </a:buClr>
              <a:buNone/>
            </a:pPr>
            <a:endParaRPr lang="en-US" sz="2400" b="1" dirty="0">
              <a:solidFill>
                <a:srgbClr val="0070C0"/>
              </a:solidFill>
            </a:endParaRPr>
          </a:p>
          <a:p>
            <a:pPr marL="137160" indent="0">
              <a:buClr>
                <a:srgbClr val="002060"/>
              </a:buClr>
              <a:buNone/>
            </a:pPr>
            <a:r>
              <a:rPr lang="en-US" sz="2400" b="1" dirty="0">
                <a:solidFill>
                  <a:srgbClr val="0070C0"/>
                </a:solidFill>
              </a:rPr>
              <a:t> </a:t>
            </a:r>
          </a:p>
        </p:txBody>
      </p:sp>
      <p:sp>
        <p:nvSpPr>
          <p:cNvPr id="8" name="Title 1"/>
          <p:cNvSpPr txBox="1">
            <a:spLocks/>
          </p:cNvSpPr>
          <p:nvPr/>
        </p:nvSpPr>
        <p:spPr>
          <a:xfrm>
            <a:off x="250371" y="2082037"/>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400" dirty="0">
                <a:solidFill>
                  <a:schemeClr val="bg2"/>
                </a:solidFill>
                <a:latin typeface="Calibri" panose="020F0502020204030204" pitchFamily="34" charset="0"/>
                <a:cs typeface="Calibri" panose="020F0502020204030204" pitchFamily="34" charset="0"/>
              </a:rPr>
              <a:t>Goals for Objective  3</a:t>
            </a:r>
          </a:p>
        </p:txBody>
      </p:sp>
      <p:sp>
        <p:nvSpPr>
          <p:cNvPr id="9" name="Title 1"/>
          <p:cNvSpPr>
            <a:spLocks noGrp="1"/>
          </p:cNvSpPr>
          <p:nvPr>
            <p:ph type="title"/>
          </p:nvPr>
        </p:nvSpPr>
        <p:spPr>
          <a:xfrm>
            <a:off x="1905000" y="63661"/>
            <a:ext cx="3733800" cy="1143000"/>
          </a:xfrm>
        </p:spPr>
        <p:txBody>
          <a:bodyPr/>
          <a:lstStyle/>
          <a:p>
            <a:r>
              <a:rPr lang="en-US" dirty="0">
                <a:solidFill>
                  <a:schemeClr val="bg2"/>
                </a:solidFill>
                <a:latin typeface="Calibri" panose="020F0502020204030204" pitchFamily="34" charset="0"/>
                <a:cs typeface="Calibri" panose="020F0502020204030204" pitchFamily="34" charset="0"/>
              </a:rPr>
              <a:t>Objective 3</a:t>
            </a:r>
          </a:p>
        </p:txBody>
      </p:sp>
    </p:spTree>
    <p:extLst>
      <p:ext uri="{BB962C8B-B14F-4D97-AF65-F5344CB8AC3E}">
        <p14:creationId xmlns:p14="http://schemas.microsoft.com/office/powerpoint/2010/main" val="2749832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 y="-67110"/>
            <a:ext cx="9144000" cy="6858000"/>
          </a:xfrm>
          <a:prstGeom prst="rect">
            <a:avLst/>
          </a:prstGeom>
        </p:spPr>
      </p:pic>
      <p:sp>
        <p:nvSpPr>
          <p:cNvPr id="5" name="Rectangle 4"/>
          <p:cNvSpPr/>
          <p:nvPr/>
        </p:nvSpPr>
        <p:spPr>
          <a:xfrm>
            <a:off x="457200" y="1676400"/>
            <a:ext cx="5715000" cy="4893647"/>
          </a:xfrm>
          <a:prstGeom prst="rect">
            <a:avLst/>
          </a:prstGeom>
        </p:spPr>
        <p:txBody>
          <a:bodyPr wrap="square">
            <a:spAutoFit/>
          </a:bodyPr>
          <a:lstStyle/>
          <a:p>
            <a:pPr marL="137160" indent="0">
              <a:buClr>
                <a:srgbClr val="002060"/>
              </a:buClr>
              <a:buNone/>
            </a:pPr>
            <a:r>
              <a:rPr lang="en-US" sz="2400" b="1" dirty="0">
                <a:solidFill>
                  <a:schemeClr val="bg1"/>
                </a:solidFill>
                <a:latin typeface="Calibri" panose="020F0502020204030204" pitchFamily="34" charset="0"/>
                <a:cs typeface="Calibri" panose="020F0502020204030204" pitchFamily="34" charset="0"/>
              </a:rPr>
              <a:t>What New Mexico has been doing –</a:t>
            </a:r>
          </a:p>
          <a:p>
            <a:pPr marL="137160" indent="0">
              <a:buClr>
                <a:srgbClr val="002060"/>
              </a:buClr>
              <a:buNone/>
            </a:pPr>
            <a:endParaRPr lang="en-US" sz="2400" b="1" dirty="0">
              <a:solidFill>
                <a:schemeClr val="bg1"/>
              </a:solidFill>
              <a:latin typeface="Calibri" panose="020F0502020204030204" pitchFamily="34" charset="0"/>
              <a:cs typeface="Calibri" panose="020F0502020204030204" pitchFamily="34" charset="0"/>
            </a:endParaRPr>
          </a:p>
          <a:p>
            <a:pPr marL="137160" indent="0">
              <a:buClr>
                <a:srgbClr val="002060"/>
              </a:buClr>
              <a:buNone/>
            </a:pPr>
            <a:r>
              <a:rPr lang="en-US" sz="2400" b="1" dirty="0">
                <a:solidFill>
                  <a:schemeClr val="bg1"/>
                </a:solidFill>
                <a:latin typeface="Calibri" panose="020F0502020204030204" pitchFamily="34" charset="0"/>
                <a:cs typeface="Calibri" panose="020F0502020204030204" pitchFamily="34" charset="0"/>
              </a:rPr>
              <a:t>Internal Organizational Research:</a:t>
            </a:r>
          </a:p>
          <a:p>
            <a:pPr marL="137160" indent="0">
              <a:buClr>
                <a:srgbClr val="002060"/>
              </a:buClr>
              <a:buNone/>
            </a:pPr>
            <a:endParaRPr lang="en-US" sz="2400" b="1" dirty="0">
              <a:solidFill>
                <a:schemeClr val="bg1"/>
              </a:solidFill>
              <a:latin typeface="Calibri" panose="020F0502020204030204" pitchFamily="34" charset="0"/>
              <a:cs typeface="Calibri" panose="020F0502020204030204" pitchFamily="34" charset="0"/>
            </a:endParaRPr>
          </a:p>
          <a:p>
            <a:pPr marL="137160" indent="0">
              <a:buClr>
                <a:srgbClr val="002060"/>
              </a:buClr>
              <a:buNone/>
            </a:pPr>
            <a:r>
              <a:rPr lang="en-US" sz="2400" b="1" dirty="0">
                <a:solidFill>
                  <a:schemeClr val="bg1"/>
                </a:solidFill>
                <a:latin typeface="Calibri" panose="020F0502020204030204" pitchFamily="34" charset="0"/>
                <a:cs typeface="Calibri" panose="020F0502020204030204" pitchFamily="34" charset="0"/>
              </a:rPr>
              <a:t>See Results in Next Section. We have to work on the “product” part of the marketing mix as much as we do the “promotion” part of the marketing mix.</a:t>
            </a:r>
          </a:p>
          <a:p>
            <a:pPr marL="137160" indent="0">
              <a:buClr>
                <a:srgbClr val="002060"/>
              </a:buClr>
              <a:buNone/>
            </a:pPr>
            <a:endParaRPr lang="en-US" sz="2400" b="1" dirty="0">
              <a:solidFill>
                <a:schemeClr val="bg1"/>
              </a:solidFill>
              <a:latin typeface="Calibri" panose="020F0502020204030204" pitchFamily="34" charset="0"/>
              <a:cs typeface="Calibri" panose="020F0502020204030204" pitchFamily="34" charset="0"/>
            </a:endParaRPr>
          </a:p>
          <a:p>
            <a:pPr marL="137160" indent="0">
              <a:buClr>
                <a:srgbClr val="002060"/>
              </a:buClr>
              <a:buNone/>
            </a:pPr>
            <a:endParaRPr lang="en-US" sz="2400" b="1" dirty="0">
              <a:solidFill>
                <a:schemeClr val="bg1"/>
              </a:solidFill>
              <a:latin typeface="Calibri" panose="020F0502020204030204" pitchFamily="34" charset="0"/>
              <a:cs typeface="Calibri" panose="020F0502020204030204" pitchFamily="34" charset="0"/>
            </a:endParaRPr>
          </a:p>
          <a:p>
            <a:pPr marL="137160" indent="0">
              <a:buClr>
                <a:srgbClr val="002060"/>
              </a:buClr>
              <a:buNone/>
            </a:pPr>
            <a:r>
              <a:rPr lang="en-US" sz="2400" b="1" dirty="0">
                <a:solidFill>
                  <a:schemeClr val="bg1"/>
                </a:solidFill>
                <a:latin typeface="Calibri" panose="020F0502020204030204" pitchFamily="34" charset="0"/>
                <a:cs typeface="Calibri" panose="020F0502020204030204" pitchFamily="34" charset="0"/>
              </a:rPr>
              <a:t>Statewide contest for encouragement of member participation and recruitment of new members</a:t>
            </a:r>
          </a:p>
        </p:txBody>
      </p:sp>
      <p:sp>
        <p:nvSpPr>
          <p:cNvPr id="8" name="Title 1"/>
          <p:cNvSpPr txBox="1">
            <a:spLocks/>
          </p:cNvSpPr>
          <p:nvPr/>
        </p:nvSpPr>
        <p:spPr>
          <a:xfrm>
            <a:off x="1600200" y="233145"/>
            <a:ext cx="3733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Objective 3</a:t>
            </a:r>
          </a:p>
        </p:txBody>
      </p:sp>
    </p:spTree>
    <p:extLst>
      <p:ext uri="{BB962C8B-B14F-4D97-AF65-F5344CB8AC3E}">
        <p14:creationId xmlns:p14="http://schemas.microsoft.com/office/powerpoint/2010/main" val="4139163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0" y="0"/>
            <a:ext cx="9144000" cy="6858000"/>
          </a:xfrm>
          <a:prstGeom prst="rect">
            <a:avLst/>
          </a:prstGeom>
        </p:spPr>
      </p:pic>
      <p:sp>
        <p:nvSpPr>
          <p:cNvPr id="5" name="Rectangle 4"/>
          <p:cNvSpPr/>
          <p:nvPr/>
        </p:nvSpPr>
        <p:spPr>
          <a:xfrm>
            <a:off x="457200" y="1378089"/>
            <a:ext cx="6096000" cy="5324535"/>
          </a:xfrm>
          <a:prstGeom prst="rect">
            <a:avLst/>
          </a:prstGeom>
        </p:spPr>
        <p:txBody>
          <a:bodyPr wrap="square">
            <a:spAutoFit/>
          </a:bodyPr>
          <a:lstStyle/>
          <a:p>
            <a:pPr marL="480060" indent="-342900">
              <a:buClr>
                <a:srgbClr val="002060"/>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A comprehensive study was completed to research several dimensions of membership participation, needs, issues perceived, and more.  </a:t>
            </a:r>
            <a:r>
              <a:rPr lang="en-US" sz="1400" dirty="0">
                <a:solidFill>
                  <a:schemeClr val="bg1"/>
                </a:solidFill>
                <a:latin typeface="Calibri" panose="020F0502020204030204" pitchFamily="34" charset="0"/>
                <a:cs typeface="Calibri" panose="020F0502020204030204" pitchFamily="34" charset="0"/>
              </a:rPr>
              <a:t>(Results were received from active and non-active members across the state of NM. A cross demographic of age &amp; length of membership was of core importance to this study.)</a:t>
            </a:r>
          </a:p>
          <a:p>
            <a:pPr marL="137160">
              <a:buClr>
                <a:srgbClr val="002060"/>
              </a:buClr>
            </a:pPr>
            <a:endParaRPr lang="en-US" sz="2400" dirty="0">
              <a:solidFill>
                <a:schemeClr val="bg1"/>
              </a:solidFill>
              <a:latin typeface="Calibri" panose="020F0502020204030204" pitchFamily="34" charset="0"/>
              <a:cs typeface="Calibri" panose="020F0502020204030204" pitchFamily="34" charset="0"/>
            </a:endParaRPr>
          </a:p>
          <a:p>
            <a:pPr marL="480060" indent="-342900">
              <a:buClr>
                <a:srgbClr val="002060"/>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An extensive report on the findings in summarized here regarding 16 questions/topics asked of members. </a:t>
            </a:r>
          </a:p>
          <a:p>
            <a:pPr marL="137160">
              <a:buClr>
                <a:srgbClr val="002060"/>
              </a:buClr>
            </a:pPr>
            <a:endParaRPr lang="en-US" sz="2400" dirty="0">
              <a:solidFill>
                <a:schemeClr val="bg1"/>
              </a:solidFill>
              <a:latin typeface="Calibri" panose="020F0502020204030204" pitchFamily="34" charset="0"/>
              <a:cs typeface="Calibri" panose="020F0502020204030204" pitchFamily="34" charset="0"/>
            </a:endParaRPr>
          </a:p>
          <a:p>
            <a:pPr marL="480060" indent="-342900">
              <a:buClr>
                <a:srgbClr val="002060"/>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It was often the “other comments” section of these questions that provide the greatest insight into critical internal issues facing our organization.</a:t>
            </a:r>
          </a:p>
        </p:txBody>
      </p:sp>
      <p:sp>
        <p:nvSpPr>
          <p:cNvPr id="8" name="Title 1"/>
          <p:cNvSpPr txBox="1">
            <a:spLocks/>
          </p:cNvSpPr>
          <p:nvPr/>
        </p:nvSpPr>
        <p:spPr>
          <a:xfrm>
            <a:off x="1269670" y="152400"/>
            <a:ext cx="4876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Member Survey</a:t>
            </a:r>
          </a:p>
        </p:txBody>
      </p:sp>
    </p:spTree>
    <p:extLst>
      <p:ext uri="{BB962C8B-B14F-4D97-AF65-F5344CB8AC3E}">
        <p14:creationId xmlns:p14="http://schemas.microsoft.com/office/powerpoint/2010/main" val="1159331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0" y="0"/>
            <a:ext cx="9144000" cy="6858000"/>
          </a:xfrm>
          <a:prstGeom prst="rect">
            <a:avLst/>
          </a:prstGeom>
        </p:spPr>
      </p:pic>
      <p:sp>
        <p:nvSpPr>
          <p:cNvPr id="5" name="Rectangle 4"/>
          <p:cNvSpPr/>
          <p:nvPr/>
        </p:nvSpPr>
        <p:spPr>
          <a:xfrm>
            <a:off x="609600" y="924139"/>
            <a:ext cx="6019800" cy="2000548"/>
          </a:xfrm>
          <a:prstGeom prst="rect">
            <a:avLst/>
          </a:prstGeom>
        </p:spPr>
        <p:txBody>
          <a:bodyPr wrap="square">
            <a:spAutoFit/>
          </a:bodyPr>
          <a:lstStyle/>
          <a:p>
            <a:pPr marL="137160">
              <a:buClr>
                <a:srgbClr val="002060"/>
              </a:buClr>
            </a:pPr>
            <a:r>
              <a:rPr lang="en-US" sz="2400" dirty="0">
                <a:solidFill>
                  <a:schemeClr val="bg1"/>
                </a:solidFill>
                <a:latin typeface="Calibri" panose="020F0502020204030204" pitchFamily="34" charset="0"/>
                <a:cs typeface="Calibri" panose="020F0502020204030204" pitchFamily="34" charset="0"/>
              </a:rPr>
              <a:t>Question: Share the reasoning for your responses regarding your lack of attendance to OES functions over the past five years, if you have been a member that long. </a:t>
            </a:r>
            <a:r>
              <a:rPr lang="en-US" sz="1400" dirty="0">
                <a:solidFill>
                  <a:schemeClr val="bg1"/>
                </a:solidFill>
                <a:latin typeface="Calibri" panose="020F0502020204030204" pitchFamily="34" charset="0"/>
                <a:cs typeface="Calibri" panose="020F0502020204030204" pitchFamily="34" charset="0"/>
              </a:rPr>
              <a:t>Through a thematic analysis of the open-ended question, the following three themes emerged.</a:t>
            </a:r>
          </a:p>
        </p:txBody>
      </p:sp>
      <p:sp>
        <p:nvSpPr>
          <p:cNvPr id="8" name="Title 1"/>
          <p:cNvSpPr txBox="1">
            <a:spLocks/>
          </p:cNvSpPr>
          <p:nvPr/>
        </p:nvSpPr>
        <p:spPr>
          <a:xfrm>
            <a:off x="1181100" y="0"/>
            <a:ext cx="4876800" cy="1143000"/>
          </a:xfrm>
          <a:prstGeom prst="rect">
            <a:avLst/>
          </a:prstGeom>
        </p:spPr>
        <p:txBody>
          <a:bodyPr vert="horz" anchor="ctr">
            <a:normAutofit fontScale="92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Key Research Findings</a:t>
            </a:r>
          </a:p>
        </p:txBody>
      </p:sp>
      <p:pic>
        <p:nvPicPr>
          <p:cNvPr id="2" name="Picture 1">
            <a:extLst>
              <a:ext uri="{FF2B5EF4-FFF2-40B4-BE49-F238E27FC236}">
                <a16:creationId xmlns:a16="http://schemas.microsoft.com/office/drawing/2014/main" id="{F4345F2E-9E48-41D1-B026-E76CA285B20C}"/>
              </a:ext>
            </a:extLst>
          </p:cNvPr>
          <p:cNvPicPr>
            <a:picLocks noChangeAspect="1"/>
          </p:cNvPicPr>
          <p:nvPr/>
        </p:nvPicPr>
        <p:blipFill>
          <a:blip r:embed="rId3"/>
          <a:stretch>
            <a:fillRect/>
          </a:stretch>
        </p:blipFill>
        <p:spPr>
          <a:xfrm>
            <a:off x="1295400" y="2993652"/>
            <a:ext cx="6553200" cy="3741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979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0" y="0"/>
            <a:ext cx="9144000" cy="6858000"/>
          </a:xfrm>
          <a:prstGeom prst="rect">
            <a:avLst/>
          </a:prstGeom>
        </p:spPr>
      </p:pic>
      <p:sp>
        <p:nvSpPr>
          <p:cNvPr id="8" name="Title 1"/>
          <p:cNvSpPr txBox="1">
            <a:spLocks/>
          </p:cNvSpPr>
          <p:nvPr/>
        </p:nvSpPr>
        <p:spPr>
          <a:xfrm>
            <a:off x="1269670" y="152400"/>
            <a:ext cx="4876800" cy="1143000"/>
          </a:xfrm>
          <a:prstGeom prst="rect">
            <a:avLst/>
          </a:prstGeom>
        </p:spPr>
        <p:txBody>
          <a:bodyPr vert="horz" anchor="ctr">
            <a:normAutofit fontScale="77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Results Concerning Satisfaction with Belonging</a:t>
            </a:r>
          </a:p>
        </p:txBody>
      </p:sp>
      <p:pic>
        <p:nvPicPr>
          <p:cNvPr id="4" name="Picture 3">
            <a:extLst>
              <a:ext uri="{FF2B5EF4-FFF2-40B4-BE49-F238E27FC236}">
                <a16:creationId xmlns:a16="http://schemas.microsoft.com/office/drawing/2014/main" id="{A85405BC-68F5-4BDF-A2F5-12103ACDD155}"/>
              </a:ext>
            </a:extLst>
          </p:cNvPr>
          <p:cNvPicPr>
            <a:picLocks noChangeAspect="1"/>
          </p:cNvPicPr>
          <p:nvPr/>
        </p:nvPicPr>
        <p:blipFill>
          <a:blip r:embed="rId3"/>
          <a:stretch>
            <a:fillRect/>
          </a:stretch>
        </p:blipFill>
        <p:spPr>
          <a:xfrm>
            <a:off x="584663" y="1454727"/>
            <a:ext cx="8026134" cy="4562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957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0" y="0"/>
            <a:ext cx="9144000" cy="6858000"/>
          </a:xfrm>
          <a:prstGeom prst="rect">
            <a:avLst/>
          </a:prstGeom>
        </p:spPr>
      </p:pic>
      <p:sp>
        <p:nvSpPr>
          <p:cNvPr id="8" name="Title 1"/>
          <p:cNvSpPr txBox="1">
            <a:spLocks/>
          </p:cNvSpPr>
          <p:nvPr/>
        </p:nvSpPr>
        <p:spPr>
          <a:xfrm>
            <a:off x="1269670" y="152400"/>
            <a:ext cx="4876800" cy="1143000"/>
          </a:xfrm>
          <a:prstGeom prst="rect">
            <a:avLst/>
          </a:prstGeom>
        </p:spPr>
        <p:txBody>
          <a:bodyPr vert="horz" anchor="ctr">
            <a:normAutofit fontScale="62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Results When Evaluating Comments from Previous Question</a:t>
            </a:r>
          </a:p>
        </p:txBody>
      </p:sp>
      <p:pic>
        <p:nvPicPr>
          <p:cNvPr id="2" name="Picture 1">
            <a:extLst>
              <a:ext uri="{FF2B5EF4-FFF2-40B4-BE49-F238E27FC236}">
                <a16:creationId xmlns:a16="http://schemas.microsoft.com/office/drawing/2014/main" id="{5A7D7726-718B-4382-BCF2-C22BDF6C4956}"/>
              </a:ext>
            </a:extLst>
          </p:cNvPr>
          <p:cNvPicPr>
            <a:picLocks noChangeAspect="1"/>
          </p:cNvPicPr>
          <p:nvPr/>
        </p:nvPicPr>
        <p:blipFill>
          <a:blip r:embed="rId3"/>
          <a:stretch>
            <a:fillRect/>
          </a:stretch>
        </p:blipFill>
        <p:spPr>
          <a:xfrm>
            <a:off x="914400" y="2438400"/>
            <a:ext cx="7629744" cy="41148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DFB19DCD-3D53-4D05-8B27-9EAE30541D54}"/>
              </a:ext>
            </a:extLst>
          </p:cNvPr>
          <p:cNvSpPr/>
          <p:nvPr/>
        </p:nvSpPr>
        <p:spPr>
          <a:xfrm>
            <a:off x="685800" y="1473540"/>
            <a:ext cx="5867400" cy="646331"/>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Through a thematic analysis of the comments, the following three themes emerged.</a:t>
            </a:r>
            <a:endParaRPr lang="en-US" dirty="0"/>
          </a:p>
        </p:txBody>
      </p:sp>
    </p:spTree>
    <p:extLst>
      <p:ext uri="{BB962C8B-B14F-4D97-AF65-F5344CB8AC3E}">
        <p14:creationId xmlns:p14="http://schemas.microsoft.com/office/powerpoint/2010/main" val="758553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74"/>
            <a:ext cx="9144000" cy="7003473"/>
          </a:xfrm>
          <a:prstGeom prst="rect">
            <a:avLst/>
          </a:prstGeom>
        </p:spPr>
      </p:pic>
      <p:sp>
        <p:nvSpPr>
          <p:cNvPr id="8" name="Title 1"/>
          <p:cNvSpPr txBox="1">
            <a:spLocks/>
          </p:cNvSpPr>
          <p:nvPr/>
        </p:nvSpPr>
        <p:spPr>
          <a:xfrm>
            <a:off x="685800" y="0"/>
            <a:ext cx="4876800" cy="1143000"/>
          </a:xfrm>
          <a:prstGeom prst="rect">
            <a:avLst/>
          </a:prstGeom>
        </p:spPr>
        <p:txBody>
          <a:bodyPr vert="horz" anchor="ctr">
            <a:normAutofit fontScale="70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What Were the Predominate Fellowship Problems Noted</a:t>
            </a:r>
          </a:p>
        </p:txBody>
      </p:sp>
      <p:sp>
        <p:nvSpPr>
          <p:cNvPr id="5" name="Rectangle 4">
            <a:extLst>
              <a:ext uri="{FF2B5EF4-FFF2-40B4-BE49-F238E27FC236}">
                <a16:creationId xmlns:a16="http://schemas.microsoft.com/office/drawing/2014/main" id="{DFB19DCD-3D53-4D05-8B27-9EAE30541D54}"/>
              </a:ext>
            </a:extLst>
          </p:cNvPr>
          <p:cNvSpPr/>
          <p:nvPr/>
        </p:nvSpPr>
        <p:spPr>
          <a:xfrm>
            <a:off x="6705600" y="378261"/>
            <a:ext cx="2514600" cy="2585323"/>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The ranking of the following points is based on the number of responses that could be placed under that topic and the overall general comments being made about this serious problem</a:t>
            </a:r>
            <a:endParaRPr lang="en-US" dirty="0"/>
          </a:p>
        </p:txBody>
      </p:sp>
      <p:pic>
        <p:nvPicPr>
          <p:cNvPr id="4" name="Picture 3">
            <a:extLst>
              <a:ext uri="{FF2B5EF4-FFF2-40B4-BE49-F238E27FC236}">
                <a16:creationId xmlns:a16="http://schemas.microsoft.com/office/drawing/2014/main" id="{24B719D9-1A8E-4D22-A21C-036A87F7CADA}"/>
              </a:ext>
            </a:extLst>
          </p:cNvPr>
          <p:cNvPicPr>
            <a:picLocks noChangeAspect="1"/>
          </p:cNvPicPr>
          <p:nvPr/>
        </p:nvPicPr>
        <p:blipFill>
          <a:blip r:embed="rId3"/>
          <a:stretch>
            <a:fillRect/>
          </a:stretch>
        </p:blipFill>
        <p:spPr>
          <a:xfrm>
            <a:off x="762000" y="966787"/>
            <a:ext cx="5029200" cy="5803787"/>
          </a:xfrm>
          <a:prstGeom prst="rect">
            <a:avLst/>
          </a:prstGeom>
        </p:spPr>
      </p:pic>
    </p:spTree>
    <p:extLst>
      <p:ext uri="{BB962C8B-B14F-4D97-AF65-F5344CB8AC3E}">
        <p14:creationId xmlns:p14="http://schemas.microsoft.com/office/powerpoint/2010/main" val="250855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74"/>
            <a:ext cx="9144000" cy="7003473"/>
          </a:xfrm>
          <a:prstGeom prst="rect">
            <a:avLst/>
          </a:prstGeom>
        </p:spPr>
      </p:pic>
      <p:sp>
        <p:nvSpPr>
          <p:cNvPr id="8" name="Title 1"/>
          <p:cNvSpPr txBox="1">
            <a:spLocks/>
          </p:cNvSpPr>
          <p:nvPr/>
        </p:nvSpPr>
        <p:spPr>
          <a:xfrm>
            <a:off x="685800" y="0"/>
            <a:ext cx="4876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Reasons to Belong</a:t>
            </a:r>
          </a:p>
        </p:txBody>
      </p:sp>
      <p:sp>
        <p:nvSpPr>
          <p:cNvPr id="5" name="Rectangle 4">
            <a:extLst>
              <a:ext uri="{FF2B5EF4-FFF2-40B4-BE49-F238E27FC236}">
                <a16:creationId xmlns:a16="http://schemas.microsoft.com/office/drawing/2014/main" id="{DFB19DCD-3D53-4D05-8B27-9EAE30541D54}"/>
              </a:ext>
            </a:extLst>
          </p:cNvPr>
          <p:cNvSpPr/>
          <p:nvPr/>
        </p:nvSpPr>
        <p:spPr>
          <a:xfrm>
            <a:off x="6705600" y="378261"/>
            <a:ext cx="2514600" cy="1477328"/>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This summary ranked list helped to develop slogans and various messages to be used in marketing campaigns.</a:t>
            </a:r>
            <a:endParaRPr lang="en-US" dirty="0"/>
          </a:p>
        </p:txBody>
      </p:sp>
      <p:pic>
        <p:nvPicPr>
          <p:cNvPr id="2" name="Picture 1">
            <a:extLst>
              <a:ext uri="{FF2B5EF4-FFF2-40B4-BE49-F238E27FC236}">
                <a16:creationId xmlns:a16="http://schemas.microsoft.com/office/drawing/2014/main" id="{8217C64D-2E73-4D41-BDFA-1906836107F2}"/>
              </a:ext>
            </a:extLst>
          </p:cNvPr>
          <p:cNvPicPr>
            <a:picLocks noChangeAspect="1"/>
          </p:cNvPicPr>
          <p:nvPr/>
        </p:nvPicPr>
        <p:blipFill>
          <a:blip r:embed="rId3"/>
          <a:stretch>
            <a:fillRect/>
          </a:stretch>
        </p:blipFill>
        <p:spPr>
          <a:xfrm>
            <a:off x="152400" y="1235035"/>
            <a:ext cx="6354591" cy="4852095"/>
          </a:xfrm>
          <a:prstGeom prst="rect">
            <a:avLst/>
          </a:prstGeom>
        </p:spPr>
      </p:pic>
    </p:spTree>
    <p:extLst>
      <p:ext uri="{BB962C8B-B14F-4D97-AF65-F5344CB8AC3E}">
        <p14:creationId xmlns:p14="http://schemas.microsoft.com/office/powerpoint/2010/main" val="237547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4A9D-B00C-405B-B428-A052DEF928D1}"/>
              </a:ext>
            </a:extLst>
          </p:cNvPr>
          <p:cNvSpPr>
            <a:spLocks noGrp="1"/>
          </p:cNvSpPr>
          <p:nvPr>
            <p:ph type="title"/>
          </p:nvPr>
        </p:nvSpPr>
        <p:spPr>
          <a:xfrm>
            <a:off x="457200" y="76200"/>
            <a:ext cx="8229600" cy="1143000"/>
          </a:xfrm>
        </p:spPr>
        <p:txBody>
          <a:bodyPr/>
          <a:lstStyle/>
          <a:p>
            <a:r>
              <a:rPr lang="en-US" dirty="0"/>
              <a:t>GGC Situation- Our Storm</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068155962"/>
              </p:ext>
            </p:extLst>
          </p:nvPr>
        </p:nvGraphicFramePr>
        <p:xfrm>
          <a:off x="76200" y="1295400"/>
          <a:ext cx="89916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3026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74"/>
            <a:ext cx="9144000" cy="7003473"/>
          </a:xfrm>
          <a:prstGeom prst="rect">
            <a:avLst/>
          </a:prstGeom>
        </p:spPr>
      </p:pic>
      <p:sp>
        <p:nvSpPr>
          <p:cNvPr id="8" name="Title 1"/>
          <p:cNvSpPr txBox="1">
            <a:spLocks/>
          </p:cNvSpPr>
          <p:nvPr/>
        </p:nvSpPr>
        <p:spPr>
          <a:xfrm>
            <a:off x="685800" y="0"/>
            <a:ext cx="4876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Member Concerns</a:t>
            </a:r>
          </a:p>
        </p:txBody>
      </p:sp>
      <p:sp>
        <p:nvSpPr>
          <p:cNvPr id="5" name="Rectangle 4">
            <a:extLst>
              <a:ext uri="{FF2B5EF4-FFF2-40B4-BE49-F238E27FC236}">
                <a16:creationId xmlns:a16="http://schemas.microsoft.com/office/drawing/2014/main" id="{DFB19DCD-3D53-4D05-8B27-9EAE30541D54}"/>
              </a:ext>
            </a:extLst>
          </p:cNvPr>
          <p:cNvSpPr/>
          <p:nvPr/>
        </p:nvSpPr>
        <p:spPr>
          <a:xfrm>
            <a:off x="6705600" y="378261"/>
            <a:ext cx="2514600" cy="1477328"/>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There are hundreds of comments reviewed, but these seem to common core element of comments.</a:t>
            </a:r>
            <a:endParaRPr lang="en-US" dirty="0"/>
          </a:p>
        </p:txBody>
      </p:sp>
      <p:pic>
        <p:nvPicPr>
          <p:cNvPr id="4" name="Picture 3">
            <a:extLst>
              <a:ext uri="{FF2B5EF4-FFF2-40B4-BE49-F238E27FC236}">
                <a16:creationId xmlns:a16="http://schemas.microsoft.com/office/drawing/2014/main" id="{8AB94DEF-6577-4E52-9F8F-077CD1E98B45}"/>
              </a:ext>
            </a:extLst>
          </p:cNvPr>
          <p:cNvPicPr>
            <a:picLocks noChangeAspect="1"/>
          </p:cNvPicPr>
          <p:nvPr/>
        </p:nvPicPr>
        <p:blipFill>
          <a:blip r:embed="rId3"/>
          <a:stretch>
            <a:fillRect/>
          </a:stretch>
        </p:blipFill>
        <p:spPr>
          <a:xfrm>
            <a:off x="457200" y="914400"/>
            <a:ext cx="5753100" cy="5715000"/>
          </a:xfrm>
          <a:prstGeom prst="rect">
            <a:avLst/>
          </a:prstGeom>
        </p:spPr>
      </p:pic>
    </p:spTree>
    <p:extLst>
      <p:ext uri="{BB962C8B-B14F-4D97-AF65-F5344CB8AC3E}">
        <p14:creationId xmlns:p14="http://schemas.microsoft.com/office/powerpoint/2010/main" val="1280873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74"/>
            <a:ext cx="9144000" cy="7003473"/>
          </a:xfrm>
          <a:prstGeom prst="rect">
            <a:avLst/>
          </a:prstGeom>
        </p:spPr>
      </p:pic>
      <p:sp>
        <p:nvSpPr>
          <p:cNvPr id="8" name="Title 1"/>
          <p:cNvSpPr txBox="1">
            <a:spLocks/>
          </p:cNvSpPr>
          <p:nvPr/>
        </p:nvSpPr>
        <p:spPr>
          <a:xfrm>
            <a:off x="685800" y="0"/>
            <a:ext cx="5410200"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An All-To-Common Comment Seen</a:t>
            </a:r>
          </a:p>
        </p:txBody>
      </p:sp>
      <p:sp>
        <p:nvSpPr>
          <p:cNvPr id="5" name="Rectangle 4">
            <a:extLst>
              <a:ext uri="{FF2B5EF4-FFF2-40B4-BE49-F238E27FC236}">
                <a16:creationId xmlns:a16="http://schemas.microsoft.com/office/drawing/2014/main" id="{DFB19DCD-3D53-4D05-8B27-9EAE30541D54}"/>
              </a:ext>
            </a:extLst>
          </p:cNvPr>
          <p:cNvSpPr/>
          <p:nvPr/>
        </p:nvSpPr>
        <p:spPr>
          <a:xfrm>
            <a:off x="6705600" y="378261"/>
            <a:ext cx="2514600" cy="646331"/>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This is one members words…</a:t>
            </a:r>
            <a:endParaRPr lang="en-US" dirty="0"/>
          </a:p>
        </p:txBody>
      </p:sp>
      <p:pic>
        <p:nvPicPr>
          <p:cNvPr id="2" name="Picture 1">
            <a:extLst>
              <a:ext uri="{FF2B5EF4-FFF2-40B4-BE49-F238E27FC236}">
                <a16:creationId xmlns:a16="http://schemas.microsoft.com/office/drawing/2014/main" id="{A9739D23-A84D-4C16-80BB-E09C3705EAE9}"/>
              </a:ext>
            </a:extLst>
          </p:cNvPr>
          <p:cNvPicPr>
            <a:picLocks noChangeAspect="1"/>
          </p:cNvPicPr>
          <p:nvPr/>
        </p:nvPicPr>
        <p:blipFill>
          <a:blip r:embed="rId3"/>
          <a:stretch>
            <a:fillRect/>
          </a:stretch>
        </p:blipFill>
        <p:spPr>
          <a:xfrm>
            <a:off x="378785" y="1212274"/>
            <a:ext cx="6024230" cy="5340926"/>
          </a:xfrm>
          <a:prstGeom prst="rect">
            <a:avLst/>
          </a:prstGeom>
        </p:spPr>
      </p:pic>
    </p:spTree>
    <p:extLst>
      <p:ext uri="{BB962C8B-B14F-4D97-AF65-F5344CB8AC3E}">
        <p14:creationId xmlns:p14="http://schemas.microsoft.com/office/powerpoint/2010/main" val="341708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F9512-6295-4312-B040-5854A57B4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74"/>
            <a:ext cx="9144000" cy="7003473"/>
          </a:xfrm>
          <a:prstGeom prst="rect">
            <a:avLst/>
          </a:prstGeom>
        </p:spPr>
      </p:pic>
      <p:sp>
        <p:nvSpPr>
          <p:cNvPr id="8" name="Title 1"/>
          <p:cNvSpPr txBox="1">
            <a:spLocks/>
          </p:cNvSpPr>
          <p:nvPr/>
        </p:nvSpPr>
        <p:spPr>
          <a:xfrm>
            <a:off x="685800" y="0"/>
            <a:ext cx="5410200" cy="1143000"/>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bg2"/>
                </a:solidFill>
              </a:rPr>
              <a:t>Question: Why We Belong</a:t>
            </a:r>
          </a:p>
        </p:txBody>
      </p:sp>
      <p:sp>
        <p:nvSpPr>
          <p:cNvPr id="5" name="Rectangle 4">
            <a:extLst>
              <a:ext uri="{FF2B5EF4-FFF2-40B4-BE49-F238E27FC236}">
                <a16:creationId xmlns:a16="http://schemas.microsoft.com/office/drawing/2014/main" id="{DFB19DCD-3D53-4D05-8B27-9EAE30541D54}"/>
              </a:ext>
            </a:extLst>
          </p:cNvPr>
          <p:cNvSpPr/>
          <p:nvPr/>
        </p:nvSpPr>
        <p:spPr>
          <a:xfrm>
            <a:off x="304800" y="1120239"/>
            <a:ext cx="6400800" cy="1200329"/>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This response also helped to form marketing messaging. The brand message has to be authentic, so this research helps to “Frame” the message to represent the organization correctly to the outside world.</a:t>
            </a:r>
            <a:endParaRPr lang="en-US" dirty="0"/>
          </a:p>
        </p:txBody>
      </p:sp>
      <p:pic>
        <p:nvPicPr>
          <p:cNvPr id="4" name="Picture 3">
            <a:extLst>
              <a:ext uri="{FF2B5EF4-FFF2-40B4-BE49-F238E27FC236}">
                <a16:creationId xmlns:a16="http://schemas.microsoft.com/office/drawing/2014/main" id="{1FF78596-1336-484B-BC56-35527C2AD9F5}"/>
              </a:ext>
            </a:extLst>
          </p:cNvPr>
          <p:cNvPicPr>
            <a:picLocks noChangeAspect="1"/>
          </p:cNvPicPr>
          <p:nvPr/>
        </p:nvPicPr>
        <p:blipFill>
          <a:blip r:embed="rId3"/>
          <a:stretch>
            <a:fillRect/>
          </a:stretch>
        </p:blipFill>
        <p:spPr>
          <a:xfrm>
            <a:off x="680852" y="2294848"/>
            <a:ext cx="7543800" cy="403505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DCB4B7F-5A56-429E-8A43-F7E8D3DC9D60}"/>
              </a:ext>
            </a:extLst>
          </p:cNvPr>
          <p:cNvSpPr txBox="1"/>
          <p:nvPr/>
        </p:nvSpPr>
        <p:spPr>
          <a:xfrm>
            <a:off x="566552" y="6455996"/>
            <a:ext cx="5834248" cy="646331"/>
          </a:xfrm>
          <a:prstGeom prst="rect">
            <a:avLst/>
          </a:prstGeom>
          <a:noFill/>
        </p:spPr>
        <p:txBody>
          <a:bodyPr wrap="square" rtlCol="0">
            <a:spAutoFit/>
          </a:bodyPr>
          <a:lstStyle/>
          <a:p>
            <a:pPr algn="ctr"/>
            <a:r>
              <a:rPr lang="en-US" dirty="0">
                <a:solidFill>
                  <a:schemeClr val="bg1"/>
                </a:solidFill>
              </a:rPr>
              <a:t>There is much more researched dimensions to the study, but this was a quick overview.</a:t>
            </a:r>
          </a:p>
        </p:txBody>
      </p:sp>
    </p:spTree>
    <p:extLst>
      <p:ext uri="{BB962C8B-B14F-4D97-AF65-F5344CB8AC3E}">
        <p14:creationId xmlns:p14="http://schemas.microsoft.com/office/powerpoint/2010/main" val="2535969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2B0B4-226E-4DC2-9D19-1827AB642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65673" cy="6858000"/>
          </a:xfrm>
          <a:prstGeom prst="rect">
            <a:avLst/>
          </a:prstGeom>
        </p:spPr>
      </p:pic>
      <p:sp>
        <p:nvSpPr>
          <p:cNvPr id="5" name="Rectangle 4"/>
          <p:cNvSpPr/>
          <p:nvPr/>
        </p:nvSpPr>
        <p:spPr>
          <a:xfrm>
            <a:off x="574964" y="1066800"/>
            <a:ext cx="6060698" cy="830997"/>
          </a:xfrm>
          <a:prstGeom prst="rect">
            <a:avLst/>
          </a:prstGeom>
        </p:spPr>
        <p:txBody>
          <a:bodyPr wrap="none">
            <a:spAutoFit/>
          </a:bodyPr>
          <a:lstStyle/>
          <a:p>
            <a:r>
              <a:rPr lang="en-US" sz="2400" b="1" dirty="0">
                <a:solidFill>
                  <a:srgbClr val="0070C0"/>
                </a:solidFill>
              </a:rPr>
              <a:t> </a:t>
            </a:r>
            <a:r>
              <a:rPr lang="en-US" sz="2400" b="1" dirty="0">
                <a:solidFill>
                  <a:schemeClr val="bg2"/>
                </a:solidFill>
                <a:latin typeface="Calibri" panose="020F0502020204030204" pitchFamily="34" charset="0"/>
                <a:cs typeface="Calibri" panose="020F0502020204030204" pitchFamily="34" charset="0"/>
              </a:rPr>
              <a:t>State-level promotional strategy </a:t>
            </a:r>
          </a:p>
          <a:p>
            <a:r>
              <a:rPr lang="en-US" sz="2400" b="1" dirty="0">
                <a:solidFill>
                  <a:schemeClr val="bg2"/>
                </a:solidFill>
                <a:latin typeface="Calibri" panose="020F0502020204030204" pitchFamily="34" charset="0"/>
                <a:cs typeface="Calibri" panose="020F0502020204030204" pitchFamily="34" charset="0"/>
              </a:rPr>
              <a:t>       (advertising and public relations initiative)</a:t>
            </a:r>
          </a:p>
        </p:txBody>
      </p:sp>
      <p:sp>
        <p:nvSpPr>
          <p:cNvPr id="7" name="Rectangle 6"/>
          <p:cNvSpPr/>
          <p:nvPr/>
        </p:nvSpPr>
        <p:spPr>
          <a:xfrm>
            <a:off x="527464" y="2743200"/>
            <a:ext cx="6060698" cy="4524315"/>
          </a:xfrm>
          <a:prstGeom prst="rect">
            <a:avLst/>
          </a:prstGeom>
        </p:spPr>
        <p:txBody>
          <a:bodyPr wrap="square">
            <a:spAutoFit/>
          </a:bodyPr>
          <a:lstStyle/>
          <a:p>
            <a:pPr marL="137160">
              <a:buClr>
                <a:srgbClr val="002060"/>
              </a:buClr>
            </a:pPr>
            <a:r>
              <a:rPr lang="en-US" sz="2400" b="1" dirty="0">
                <a:solidFill>
                  <a:schemeClr val="bg2"/>
                </a:solidFill>
                <a:latin typeface="Calibri" panose="020F0502020204030204" pitchFamily="34" charset="0"/>
                <a:cs typeface="Calibri" panose="020F0502020204030204" pitchFamily="34" charset="0"/>
              </a:rPr>
              <a:t>Once Objective 2 is achieved that included establishing developing a stronger digital footprint, then move into marketing plan stage for promotions.   </a:t>
            </a:r>
            <a:r>
              <a:rPr lang="en-US" sz="2400" dirty="0">
                <a:solidFill>
                  <a:schemeClr val="bg2"/>
                </a:solidFill>
                <a:latin typeface="Calibri" panose="020F0502020204030204" pitchFamily="34" charset="0"/>
                <a:cs typeface="Calibri" panose="020F0502020204030204" pitchFamily="34" charset="0"/>
              </a:rPr>
              <a:t>Most likely happening in year 2 and 3.</a:t>
            </a:r>
          </a:p>
          <a:p>
            <a:pPr marL="137160">
              <a:buClr>
                <a:srgbClr val="002060"/>
              </a:buClr>
            </a:pPr>
            <a:endParaRPr lang="en-US" sz="2400" b="1" dirty="0">
              <a:solidFill>
                <a:schemeClr val="bg2"/>
              </a:solidFill>
              <a:latin typeface="Calibri" panose="020F0502020204030204" pitchFamily="34" charset="0"/>
              <a:cs typeface="Calibri" panose="020F0502020204030204" pitchFamily="34" charset="0"/>
            </a:endParaRPr>
          </a:p>
          <a:p>
            <a:pPr marL="594360" indent="-457200">
              <a:buClr>
                <a:srgbClr val="002060"/>
              </a:buClr>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Placement Google Ads/Management</a:t>
            </a:r>
          </a:p>
          <a:p>
            <a:pPr marL="594360" indent="-457200">
              <a:buClr>
                <a:srgbClr val="002060"/>
              </a:buClr>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Placement Social Media advertisements</a:t>
            </a:r>
          </a:p>
          <a:p>
            <a:pPr marL="594360" indent="-457200">
              <a:buClr>
                <a:srgbClr val="002060"/>
              </a:buClr>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PR work with state level news releases</a:t>
            </a:r>
          </a:p>
          <a:p>
            <a:pPr marL="594360" indent="-457200">
              <a:buClr>
                <a:srgbClr val="002060"/>
              </a:buClr>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Aggressive management of social media</a:t>
            </a:r>
          </a:p>
          <a:p>
            <a:pPr marL="594360" lvl="1">
              <a:buClr>
                <a:srgbClr val="002060"/>
              </a:buClr>
            </a:pPr>
            <a:r>
              <a:rPr lang="en-US" sz="2400" dirty="0">
                <a:solidFill>
                  <a:schemeClr val="bg2"/>
                </a:solidFill>
                <a:latin typeface="Calibri" panose="020F0502020204030204" pitchFamily="34" charset="0"/>
                <a:cs typeface="Calibri" panose="020F0502020204030204" pitchFamily="34" charset="0"/>
              </a:rPr>
              <a:t>--news distribution / native / organic</a:t>
            </a:r>
          </a:p>
          <a:p>
            <a:pPr marL="137160" indent="0">
              <a:buClr>
                <a:srgbClr val="002060"/>
              </a:buClr>
              <a:buNone/>
            </a:pPr>
            <a:endParaRPr lang="en-US" sz="2400" b="1" dirty="0">
              <a:solidFill>
                <a:srgbClr val="0070C0"/>
              </a:solidFill>
            </a:endParaRPr>
          </a:p>
        </p:txBody>
      </p:sp>
      <p:sp>
        <p:nvSpPr>
          <p:cNvPr id="8" name="Title 1"/>
          <p:cNvSpPr txBox="1">
            <a:spLocks/>
          </p:cNvSpPr>
          <p:nvPr/>
        </p:nvSpPr>
        <p:spPr>
          <a:xfrm>
            <a:off x="-30678" y="172228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200" dirty="0">
                <a:solidFill>
                  <a:schemeClr val="bg2"/>
                </a:solidFill>
                <a:latin typeface="Calibri" panose="020F0502020204030204" pitchFamily="34" charset="0"/>
                <a:cs typeface="Calibri" panose="020F0502020204030204" pitchFamily="34" charset="0"/>
              </a:rPr>
              <a:t>Goals for Objective  4</a:t>
            </a:r>
          </a:p>
        </p:txBody>
      </p:sp>
      <p:sp>
        <p:nvSpPr>
          <p:cNvPr id="9" name="Title 1"/>
          <p:cNvSpPr txBox="1">
            <a:spLocks/>
          </p:cNvSpPr>
          <p:nvPr/>
        </p:nvSpPr>
        <p:spPr>
          <a:xfrm>
            <a:off x="0" y="33634"/>
            <a:ext cx="3733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solidFill>
                  <a:schemeClr val="accent6">
                    <a:lumMod val="75000"/>
                  </a:schemeClr>
                </a:solidFill>
              </a:rPr>
              <a:t>Objective 4</a:t>
            </a:r>
          </a:p>
        </p:txBody>
      </p:sp>
    </p:spTree>
    <p:extLst>
      <p:ext uri="{BB962C8B-B14F-4D97-AF65-F5344CB8AC3E}">
        <p14:creationId xmlns:p14="http://schemas.microsoft.com/office/powerpoint/2010/main" val="2656663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621" y="2173705"/>
            <a:ext cx="8763000" cy="8382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sz="4000" dirty="0">
              <a:solidFill>
                <a:srgbClr val="FF0000"/>
              </a:solidFill>
            </a:endParaRPr>
          </a:p>
        </p:txBody>
      </p:sp>
      <p:sp>
        <p:nvSpPr>
          <p:cNvPr id="9" name="Title 1"/>
          <p:cNvSpPr txBox="1">
            <a:spLocks/>
          </p:cNvSpPr>
          <p:nvPr/>
        </p:nvSpPr>
        <p:spPr>
          <a:xfrm>
            <a:off x="491289" y="548640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dirty="0">
              <a:solidFill>
                <a:srgbClr val="002060"/>
              </a:solidFill>
            </a:endParaRPr>
          </a:p>
        </p:txBody>
      </p:sp>
      <p:sp>
        <p:nvSpPr>
          <p:cNvPr id="3" name="Title 2"/>
          <p:cNvSpPr>
            <a:spLocks noGrp="1"/>
          </p:cNvSpPr>
          <p:nvPr>
            <p:ph type="title"/>
          </p:nvPr>
        </p:nvSpPr>
        <p:spPr/>
        <p:txBody>
          <a:bodyPr>
            <a:normAutofit/>
          </a:bodyPr>
          <a:lstStyle/>
          <a:p>
            <a:r>
              <a:rPr lang="en-US" dirty="0">
                <a:solidFill>
                  <a:schemeClr val="bg2"/>
                </a:solidFill>
              </a:rPr>
              <a:t>Summary</a:t>
            </a:r>
          </a:p>
        </p:txBody>
      </p:sp>
      <p:pic>
        <p:nvPicPr>
          <p:cNvPr id="7" name="Picture 6">
            <a:extLst>
              <a:ext uri="{FF2B5EF4-FFF2-40B4-BE49-F238E27FC236}">
                <a16:creationId xmlns:a16="http://schemas.microsoft.com/office/drawing/2014/main" id="{326278CD-CA95-4BFC-BE7F-5E91183EF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9238129" cy="6858000"/>
          </a:xfrm>
          <a:prstGeom prst="rect">
            <a:avLst/>
          </a:prstGeom>
        </p:spPr>
      </p:pic>
      <p:sp>
        <p:nvSpPr>
          <p:cNvPr id="6" name="TextBox 5"/>
          <p:cNvSpPr txBox="1"/>
          <p:nvPr/>
        </p:nvSpPr>
        <p:spPr>
          <a:xfrm>
            <a:off x="1" y="2162328"/>
            <a:ext cx="6172200" cy="5109091"/>
          </a:xfrm>
          <a:prstGeom prst="rect">
            <a:avLst/>
          </a:prstGeom>
          <a:noFill/>
        </p:spPr>
        <p:txBody>
          <a:bodyPr wrap="square" rtlCol="0">
            <a:spAutoFit/>
          </a:bodyPr>
          <a:lstStyle/>
          <a:p>
            <a:pPr marL="342900" indent="-342900">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Development of branded materials / membership recruitment tools</a:t>
            </a:r>
          </a:p>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Stronger digital footprint (State level and assistance in helping Chapters obtain this)</a:t>
            </a:r>
          </a:p>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Continued education / training  for membership / Membership enrichment</a:t>
            </a:r>
          </a:p>
          <a:p>
            <a:pPr marL="342900" indent="-342900">
              <a:buFontTx/>
              <a:buAutoNum type="arabicPeriod"/>
            </a:pPr>
            <a:r>
              <a:rPr lang="en-US" sz="2800" dirty="0">
                <a:solidFill>
                  <a:schemeClr val="accent1">
                    <a:lumMod val="50000"/>
                  </a:schemeClr>
                </a:solidFill>
                <a:latin typeface="Calibri" panose="020F0502020204030204" pitchFamily="34" charset="0"/>
                <a:cs typeface="Calibri" panose="020F0502020204030204" pitchFamily="34" charset="0"/>
              </a:rPr>
              <a:t>State-level promotional strategy (advertising and public relations initiative)</a:t>
            </a:r>
          </a:p>
          <a:p>
            <a:pPr marL="342900" indent="-342900">
              <a:buAutoNum type="arabicPeriod"/>
            </a:pPr>
            <a:endParaRPr lang="en-US" dirty="0">
              <a:solidFill>
                <a:schemeClr val="accent1">
                  <a:lumMod val="50000"/>
                </a:schemeClr>
              </a:solidFill>
            </a:endParaRPr>
          </a:p>
        </p:txBody>
      </p:sp>
      <p:sp>
        <p:nvSpPr>
          <p:cNvPr id="2" name="Rectangle 1"/>
          <p:cNvSpPr/>
          <p:nvPr/>
        </p:nvSpPr>
        <p:spPr>
          <a:xfrm>
            <a:off x="224746" y="78098"/>
            <a:ext cx="7436651" cy="1754326"/>
          </a:xfrm>
          <a:prstGeom prst="rect">
            <a:avLst/>
          </a:prstGeom>
          <a:noFill/>
        </p:spPr>
        <p:txBody>
          <a:bodyPr wrap="none" lIns="91440" tIns="45720" rIns="91440" bIns="45720">
            <a:spAutoFit/>
          </a:bodyPr>
          <a:lstStyle/>
          <a:p>
            <a:pPr algn="ctr"/>
            <a:r>
              <a:rPr lang="en-US" sz="5400" b="1" dirty="0">
                <a:ln w="1905"/>
                <a:solidFill>
                  <a:schemeClr val="bg2"/>
                </a:solidFill>
                <a:effectLst>
                  <a:innerShdw blurRad="69850" dist="43180" dir="5400000">
                    <a:srgbClr val="000000">
                      <a:alpha val="65000"/>
                    </a:srgbClr>
                  </a:innerShdw>
                </a:effectLst>
              </a:rPr>
              <a:t>Recap-</a:t>
            </a:r>
          </a:p>
          <a:p>
            <a:pPr algn="ctr"/>
            <a:r>
              <a:rPr lang="en-US" sz="5400" b="1" dirty="0">
                <a:ln w="1905"/>
                <a:solidFill>
                  <a:schemeClr val="bg2"/>
                </a:solidFill>
                <a:effectLst>
                  <a:innerShdw blurRad="69850" dist="43180" dir="5400000">
                    <a:srgbClr val="000000">
                      <a:alpha val="65000"/>
                    </a:srgbClr>
                  </a:innerShdw>
                </a:effectLst>
              </a:rPr>
              <a:t>Established</a:t>
            </a:r>
            <a:r>
              <a:rPr lang="en-US" sz="5400" b="1" cap="none" spc="0" dirty="0">
                <a:ln w="1905"/>
                <a:solidFill>
                  <a:schemeClr val="bg2"/>
                </a:solidFill>
                <a:effectLst>
                  <a:innerShdw blurRad="69850" dist="43180" dir="5400000">
                    <a:srgbClr val="000000">
                      <a:alpha val="65000"/>
                    </a:srgbClr>
                  </a:innerShdw>
                </a:effectLst>
              </a:rPr>
              <a:t> Objectives</a:t>
            </a:r>
          </a:p>
        </p:txBody>
      </p:sp>
    </p:spTree>
    <p:extLst>
      <p:ext uri="{BB962C8B-B14F-4D97-AF65-F5344CB8AC3E}">
        <p14:creationId xmlns:p14="http://schemas.microsoft.com/office/powerpoint/2010/main" val="29589112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B76F36-90B5-4997-832B-6052E4BEE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312CEC6-686C-4D5B-BE8F-635AD2F952F6}"/>
              </a:ext>
            </a:extLst>
          </p:cNvPr>
          <p:cNvSpPr>
            <a:spLocks noGrp="1"/>
          </p:cNvSpPr>
          <p:nvPr>
            <p:ph type="title"/>
          </p:nvPr>
        </p:nvSpPr>
        <p:spPr>
          <a:xfrm>
            <a:off x="281049" y="428685"/>
            <a:ext cx="6119751" cy="1047630"/>
          </a:xfrm>
        </p:spPr>
        <p:txBody>
          <a:bodyPr>
            <a:normAutofit fontScale="90000"/>
          </a:bodyPr>
          <a:lstStyle/>
          <a:p>
            <a:r>
              <a:rPr lang="en-US" dirty="0">
                <a:solidFill>
                  <a:schemeClr val="bg2"/>
                </a:solidFill>
              </a:rPr>
              <a:t>If the Truth is not promoted, it is forgotten</a:t>
            </a:r>
          </a:p>
        </p:txBody>
      </p:sp>
      <p:sp>
        <p:nvSpPr>
          <p:cNvPr id="5" name="Rectangle 4">
            <a:extLst>
              <a:ext uri="{FF2B5EF4-FFF2-40B4-BE49-F238E27FC236}">
                <a16:creationId xmlns:a16="http://schemas.microsoft.com/office/drawing/2014/main" id="{0D252524-0F53-4B46-920B-0098F66D47FD}"/>
              </a:ext>
            </a:extLst>
          </p:cNvPr>
          <p:cNvSpPr/>
          <p:nvPr/>
        </p:nvSpPr>
        <p:spPr>
          <a:xfrm>
            <a:off x="304800" y="1905000"/>
            <a:ext cx="6248400" cy="4524315"/>
          </a:xfrm>
          <a:prstGeom prst="rect">
            <a:avLst/>
          </a:prstGeom>
        </p:spPr>
        <p:txBody>
          <a:bodyPr wrap="square">
            <a:spAutoFit/>
          </a:bodyPr>
          <a:lstStyle/>
          <a:p>
            <a:pPr marL="137160" indent="0">
              <a:buNone/>
            </a:pPr>
            <a:r>
              <a:rPr lang="en-US" sz="3600" dirty="0">
                <a:solidFill>
                  <a:schemeClr val="bg2"/>
                </a:solidFill>
                <a:latin typeface="Calibri" panose="020F0502020204030204" pitchFamily="34" charset="0"/>
                <a:cs typeface="Calibri" panose="020F0502020204030204" pitchFamily="34" charset="0"/>
              </a:rPr>
              <a:t>There are a lot of people out there who want to make their world a better place through service, why not through OES. </a:t>
            </a:r>
          </a:p>
          <a:p>
            <a:pPr marL="137160" indent="0">
              <a:buNone/>
            </a:pPr>
            <a:endParaRPr lang="en-US" sz="3600" dirty="0">
              <a:solidFill>
                <a:schemeClr val="bg2"/>
              </a:solidFill>
              <a:latin typeface="Calibri" panose="020F0502020204030204" pitchFamily="34" charset="0"/>
              <a:cs typeface="Calibri" panose="020F0502020204030204" pitchFamily="34" charset="0"/>
            </a:endParaRPr>
          </a:p>
          <a:p>
            <a:pPr marL="137160" indent="0">
              <a:buNone/>
            </a:pPr>
            <a:r>
              <a:rPr lang="en-US" sz="3600" dirty="0">
                <a:solidFill>
                  <a:schemeClr val="bg2"/>
                </a:solidFill>
                <a:latin typeface="Calibri" panose="020F0502020204030204" pitchFamily="34" charset="0"/>
                <a:cs typeface="Calibri" panose="020F0502020204030204" pitchFamily="34" charset="0"/>
              </a:rPr>
              <a:t>We believe in the values and core principles of our Order—Let’s Lead.</a:t>
            </a:r>
          </a:p>
        </p:txBody>
      </p:sp>
    </p:spTree>
    <p:extLst>
      <p:ext uri="{BB962C8B-B14F-4D97-AF65-F5344CB8AC3E}">
        <p14:creationId xmlns:p14="http://schemas.microsoft.com/office/powerpoint/2010/main" val="3110776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0E83E-DB0B-4FC0-9329-CF5F69F32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122" name="Picture 2" descr="C:\Users\Sabrina\Desktop\Cand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19" y="436910"/>
            <a:ext cx="7848600" cy="47369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93296" y="609600"/>
            <a:ext cx="8229600" cy="1828800"/>
          </a:xfrm>
        </p:spPr>
        <p:txBody>
          <a:bodyPr>
            <a:normAutofit/>
          </a:bodyPr>
          <a:lstStyle/>
          <a:p>
            <a:r>
              <a:rPr lang="en-US" dirty="0">
                <a:solidFill>
                  <a:srgbClr val="002060"/>
                </a:solidFill>
              </a:rPr>
              <a:t>If we don’t,</a:t>
            </a:r>
            <a:br>
              <a:rPr lang="en-US" dirty="0">
                <a:solidFill>
                  <a:srgbClr val="002060"/>
                </a:solidFill>
              </a:rPr>
            </a:br>
            <a:r>
              <a:rPr lang="en-US" dirty="0">
                <a:solidFill>
                  <a:srgbClr val="002060"/>
                </a:solidFill>
              </a:rPr>
              <a:t>we won’t be</a:t>
            </a:r>
          </a:p>
        </p:txBody>
      </p:sp>
      <p:sp>
        <p:nvSpPr>
          <p:cNvPr id="3" name="Subtitle 2"/>
          <p:cNvSpPr>
            <a:spLocks noGrp="1"/>
          </p:cNvSpPr>
          <p:nvPr>
            <p:ph type="subTitle" idx="1"/>
          </p:nvPr>
        </p:nvSpPr>
        <p:spPr>
          <a:xfrm>
            <a:off x="1271636" y="4303141"/>
            <a:ext cx="6400800" cy="1752600"/>
          </a:xfrm>
        </p:spPr>
        <p:txBody>
          <a:bodyPr>
            <a:normAutofit/>
          </a:bodyPr>
          <a:lstStyle/>
          <a:p>
            <a:r>
              <a:rPr lang="en-US" dirty="0"/>
              <a:t>Share the beauty of our organization.</a:t>
            </a:r>
          </a:p>
          <a:p>
            <a:endParaRPr lang="en-US" dirty="0"/>
          </a:p>
          <a:p>
            <a:endParaRPr lang="en-US" dirty="0"/>
          </a:p>
        </p:txBody>
      </p:sp>
      <p:sp>
        <p:nvSpPr>
          <p:cNvPr id="4" name="Rectangle 3"/>
          <p:cNvSpPr/>
          <p:nvPr/>
        </p:nvSpPr>
        <p:spPr>
          <a:xfrm>
            <a:off x="1600200" y="5440848"/>
            <a:ext cx="6296916"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chemeClr val="bg2"/>
                </a:solidFill>
                <a:effectLst>
                  <a:outerShdw blurRad="50800" dist="39000" dir="5460000" algn="tl">
                    <a:srgbClr val="000000">
                      <a:alpha val="38000"/>
                    </a:srgbClr>
                  </a:outerShdw>
                </a:effectLst>
              </a:rPr>
              <a:t>You are the leaders of the </a:t>
            </a:r>
          </a:p>
          <a:p>
            <a:pPr algn="ctr"/>
            <a:r>
              <a:rPr lang="en-US" sz="4000" b="1" dirty="0">
                <a:ln w="11430"/>
                <a:solidFill>
                  <a:schemeClr val="bg2"/>
                </a:solidFill>
                <a:effectLst>
                  <a:outerShdw blurRad="50800" dist="39000" dir="5460000" algn="tl">
                    <a:srgbClr val="000000">
                      <a:alpha val="38000"/>
                    </a:srgbClr>
                  </a:outerShdw>
                </a:effectLst>
              </a:rPr>
              <a:t>ambassadors of our Brand</a:t>
            </a:r>
          </a:p>
        </p:txBody>
      </p:sp>
      <p:sp>
        <p:nvSpPr>
          <p:cNvPr id="6" name="TextBox 5"/>
          <p:cNvSpPr txBox="1"/>
          <p:nvPr/>
        </p:nvSpPr>
        <p:spPr>
          <a:xfrm rot="20250097">
            <a:off x="505144" y="774115"/>
            <a:ext cx="2588557" cy="954107"/>
          </a:xfrm>
          <a:prstGeom prst="rect">
            <a:avLst/>
          </a:prstGeom>
          <a:noFill/>
        </p:spPr>
        <p:txBody>
          <a:bodyPr wrap="square" rtlCol="0">
            <a:spAutoFit/>
          </a:bodyPr>
          <a:lstStyle/>
          <a:p>
            <a:pPr algn="ctr"/>
            <a:r>
              <a:rPr lang="en-US" sz="2800" b="1" dirty="0">
                <a:solidFill>
                  <a:srgbClr val="FF0000"/>
                </a:solidFill>
              </a:rPr>
              <a:t>Share the Story</a:t>
            </a:r>
          </a:p>
        </p:txBody>
      </p:sp>
      <p:pic>
        <p:nvPicPr>
          <p:cNvPr id="3074" name="Picture 2" descr="https://www.oesnm.org/assets/images/autogen/OESNM-Logo-96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440848"/>
            <a:ext cx="143933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abrina\Desktop\Candle Gone Out.jpg"/>
          <p:cNvPicPr>
            <a:picLocks noChangeAspect="1" noChangeArrowheads="1"/>
          </p:cNvPicPr>
          <p:nvPr/>
        </p:nvPicPr>
        <p:blipFill rotWithShape="1">
          <a:blip r:embed="rId6">
            <a:extLst>
              <a:ext uri="{28A0092B-C50C-407E-A947-70E740481C1C}">
                <a14:useLocalDpi xmlns:a14="http://schemas.microsoft.com/office/drawing/2010/main" val="0"/>
              </a:ext>
            </a:extLst>
          </a:blip>
          <a:srcRect b="9357"/>
          <a:stretch/>
        </p:blipFill>
        <p:spPr bwMode="auto">
          <a:xfrm>
            <a:off x="668715" y="276624"/>
            <a:ext cx="7878762" cy="511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9674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nodeType="clickEffect">
                                  <p:stCondLst>
                                    <p:cond delay="0"/>
                                  </p:stCondLst>
                                  <p:childTnLst>
                                    <p:animEffect transition="out" filter="fade">
                                      <p:cBhvr>
                                        <p:cTn id="20" dur="2000"/>
                                        <p:tgtEl>
                                          <p:spTgt spid="5122"/>
                                        </p:tgtEl>
                                      </p:cBhvr>
                                    </p:animEffect>
                                    <p:anim calcmode="lin" valueType="num">
                                      <p:cBhvr>
                                        <p:cTn id="21" dur="2000"/>
                                        <p:tgtEl>
                                          <p:spTgt spid="51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5122"/>
                                        </p:tgtEl>
                                        <p:attrNameLst>
                                          <p:attrName>ppt_h</p:attrName>
                                        </p:attrNameLst>
                                      </p:cBhvr>
                                      <p:tavLst>
                                        <p:tav tm="0">
                                          <p:val>
                                            <p:strVal val="ppt_h"/>
                                          </p:val>
                                        </p:tav>
                                        <p:tav tm="100000">
                                          <p:val>
                                            <p:strVal val="ppt_h"/>
                                          </p:val>
                                        </p:tav>
                                      </p:tavLst>
                                    </p:anim>
                                    <p:set>
                                      <p:cBhvr>
                                        <p:cTn id="23" dur="1" fill="hold">
                                          <p:stCondLst>
                                            <p:cond delay="1999"/>
                                          </p:stCondLst>
                                        </p:cTn>
                                        <p:tgtEl>
                                          <p:spTgt spid="51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23"/>
                                        </p:tgtEl>
                                        <p:attrNameLst>
                                          <p:attrName>style.visibility</p:attrName>
                                        </p:attrNameLst>
                                      </p:cBhvr>
                                      <p:to>
                                        <p:strVal val="visible"/>
                                      </p:to>
                                    </p:set>
                                    <p:animEffect transition="in" filter="fade">
                                      <p:cBhvr>
                                        <p:cTn id="34"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ED36E-317F-4509-B2C0-B932AB787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pic>
        <p:nvPicPr>
          <p:cNvPr id="3074" name="Picture 2" descr="https://www.oesnm.org/assets/images/autogen/OESNM-Logo-96_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334000"/>
            <a:ext cx="1439333"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71600" y="990600"/>
            <a:ext cx="70866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chemeClr val="bg2"/>
                </a:solidFill>
                <a:effectLst>
                  <a:outerShdw blurRad="50800" dist="39000" dir="5460000" algn="tl">
                    <a:srgbClr val="000000">
                      <a:alpha val="38000"/>
                    </a:srgbClr>
                  </a:outerShdw>
                </a:effectLst>
              </a:rPr>
              <a:t>“Together we enhance lives and communities through service and fellowship based on biblical principles.”</a:t>
            </a:r>
          </a:p>
        </p:txBody>
      </p:sp>
      <p:sp>
        <p:nvSpPr>
          <p:cNvPr id="9" name="Title 1"/>
          <p:cNvSpPr txBox="1">
            <a:spLocks/>
          </p:cNvSpPr>
          <p:nvPr/>
        </p:nvSpPr>
        <p:spPr>
          <a:xfrm>
            <a:off x="151351" y="4343400"/>
            <a:ext cx="8763000" cy="8382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000" dirty="0">
                <a:solidFill>
                  <a:schemeClr val="bg2"/>
                </a:solidFill>
              </a:rPr>
              <a:t>The Power </a:t>
            </a:r>
            <a:r>
              <a:rPr lang="en-US" sz="2000" dirty="0">
                <a:solidFill>
                  <a:schemeClr val="bg2"/>
                </a:solidFill>
                <a:effectLst>
                  <a:outerShdw blurRad="38100" dist="38100" dir="2700000" algn="tl">
                    <a:srgbClr val="000000">
                      <a:alpha val="43137"/>
                    </a:srgbClr>
                  </a:outerShdw>
                </a:effectLst>
              </a:rPr>
              <a:t>of</a:t>
            </a:r>
            <a:r>
              <a:rPr lang="en-US" sz="2000" dirty="0">
                <a:solidFill>
                  <a:schemeClr val="bg2"/>
                </a:solidFill>
              </a:rPr>
              <a:t> Three Initiative</a:t>
            </a:r>
          </a:p>
        </p:txBody>
      </p:sp>
      <p:sp>
        <p:nvSpPr>
          <p:cNvPr id="8" name="Rectangle 7"/>
          <p:cNvSpPr/>
          <p:nvPr/>
        </p:nvSpPr>
        <p:spPr>
          <a:xfrm>
            <a:off x="2286000" y="5335369"/>
            <a:ext cx="4572000" cy="1200329"/>
          </a:xfrm>
          <a:prstGeom prst="rect">
            <a:avLst/>
          </a:prstGeom>
        </p:spPr>
        <p:txBody>
          <a:bodyPr>
            <a:spAutoFit/>
          </a:bodyPr>
          <a:lstStyle/>
          <a:p>
            <a:pPr marL="137160" indent="0" algn="ctr">
              <a:buNone/>
            </a:pPr>
            <a:r>
              <a:rPr lang="en-US" sz="2400" b="1" dirty="0">
                <a:solidFill>
                  <a:srgbClr val="002060"/>
                </a:solidFill>
              </a:rPr>
              <a:t>1- Join! 2- Learn!  </a:t>
            </a:r>
          </a:p>
          <a:p>
            <a:pPr marL="137160" indent="0" algn="ctr">
              <a:buNone/>
            </a:pPr>
            <a:r>
              <a:rPr lang="en-US" sz="2400" b="1" dirty="0">
                <a:solidFill>
                  <a:srgbClr val="002060"/>
                </a:solidFill>
              </a:rPr>
              <a:t>3-Take Initiative to Impact Your World!</a:t>
            </a:r>
          </a:p>
        </p:txBody>
      </p:sp>
      <p:sp>
        <p:nvSpPr>
          <p:cNvPr id="11" name="Rectangle 10"/>
          <p:cNvSpPr/>
          <p:nvPr/>
        </p:nvSpPr>
        <p:spPr>
          <a:xfrm rot="20418407">
            <a:off x="1303351" y="5380943"/>
            <a:ext cx="1122423" cy="461665"/>
          </a:xfrm>
          <a:prstGeom prst="rect">
            <a:avLst/>
          </a:prstGeom>
        </p:spPr>
        <p:txBody>
          <a:bodyPr wrap="none">
            <a:spAutoFit/>
          </a:bodyPr>
          <a:lstStyle/>
          <a:p>
            <a:r>
              <a:rPr lang="en-US" b="1" dirty="0">
                <a:solidFill>
                  <a:srgbClr val="FF0000"/>
                </a:solidFill>
              </a:rPr>
              <a:t> </a:t>
            </a:r>
            <a:r>
              <a:rPr lang="en-US" sz="2400" b="1" dirty="0">
                <a:solidFill>
                  <a:srgbClr val="FF0000"/>
                </a:solidFill>
              </a:rPr>
              <a:t>Share </a:t>
            </a:r>
            <a:endParaRPr lang="en-US" sz="2400" dirty="0"/>
          </a:p>
        </p:txBody>
      </p:sp>
      <p:sp>
        <p:nvSpPr>
          <p:cNvPr id="10" name="Rectangle 9"/>
          <p:cNvSpPr/>
          <p:nvPr/>
        </p:nvSpPr>
        <p:spPr>
          <a:xfrm rot="20418407">
            <a:off x="331385" y="556619"/>
            <a:ext cx="1311578" cy="461665"/>
          </a:xfrm>
          <a:prstGeom prst="rect">
            <a:avLst/>
          </a:prstGeom>
        </p:spPr>
        <p:txBody>
          <a:bodyPr wrap="none">
            <a:spAutoFit/>
          </a:bodyPr>
          <a:lstStyle/>
          <a:p>
            <a:r>
              <a:rPr lang="en-US" b="1" dirty="0">
                <a:solidFill>
                  <a:srgbClr val="FF0000"/>
                </a:solidFill>
              </a:rPr>
              <a:t> </a:t>
            </a:r>
            <a:r>
              <a:rPr lang="en-US" sz="2400" b="1" dirty="0">
                <a:solidFill>
                  <a:srgbClr val="FF0000"/>
                </a:solidFill>
              </a:rPr>
              <a:t>Reflect </a:t>
            </a:r>
            <a:endParaRPr lang="en-US" sz="2400" dirty="0"/>
          </a:p>
        </p:txBody>
      </p:sp>
    </p:spTree>
    <p:extLst>
      <p:ext uri="{BB962C8B-B14F-4D97-AF65-F5344CB8AC3E}">
        <p14:creationId xmlns:p14="http://schemas.microsoft.com/office/powerpoint/2010/main" val="38486142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ED36E-317F-4509-B2C0-B932AB787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pic>
        <p:nvPicPr>
          <p:cNvPr id="3074" name="Picture 2" descr="https://www.oesnm.org/assets/images/autogen/OESNM-Logo-96_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334000"/>
            <a:ext cx="1439333" cy="1295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0418407">
            <a:off x="460754" y="468168"/>
            <a:ext cx="3955523" cy="1569660"/>
          </a:xfrm>
          <a:prstGeom prst="rect">
            <a:avLst/>
          </a:prstGeom>
        </p:spPr>
        <p:txBody>
          <a:bodyPr wrap="square">
            <a:spAutoFit/>
          </a:bodyPr>
          <a:lstStyle/>
          <a:p>
            <a:r>
              <a:rPr lang="en-US" b="1" dirty="0">
                <a:solidFill>
                  <a:srgbClr val="FF0000"/>
                </a:solidFill>
              </a:rPr>
              <a:t> </a:t>
            </a:r>
            <a:r>
              <a:rPr lang="en-US" sz="2400" b="1" dirty="0">
                <a:solidFill>
                  <a:srgbClr val="FF0000"/>
                </a:solidFill>
              </a:rPr>
              <a:t>It’s time to get excited about OES and how marketing is one part of saving our organization! </a:t>
            </a:r>
            <a:endParaRPr lang="en-US" sz="2400" dirty="0"/>
          </a:p>
        </p:txBody>
      </p:sp>
      <p:sp>
        <p:nvSpPr>
          <p:cNvPr id="2" name="TextBox 1">
            <a:extLst>
              <a:ext uri="{FF2B5EF4-FFF2-40B4-BE49-F238E27FC236}">
                <a16:creationId xmlns:a16="http://schemas.microsoft.com/office/drawing/2014/main" id="{DA85051C-5960-40DA-9F5A-4BCDFFC28E8B}"/>
              </a:ext>
            </a:extLst>
          </p:cNvPr>
          <p:cNvSpPr txBox="1"/>
          <p:nvPr/>
        </p:nvSpPr>
        <p:spPr>
          <a:xfrm>
            <a:off x="1295400" y="2971802"/>
            <a:ext cx="4953000" cy="2308324"/>
          </a:xfrm>
          <a:prstGeom prst="rect">
            <a:avLst/>
          </a:prstGeom>
          <a:noFill/>
        </p:spPr>
        <p:txBody>
          <a:bodyPr wrap="square" rtlCol="0">
            <a:spAutoFit/>
          </a:bodyPr>
          <a:lstStyle/>
          <a:p>
            <a:r>
              <a:rPr lang="en-US" dirty="0">
                <a:solidFill>
                  <a:schemeClr val="bg1"/>
                </a:solidFill>
              </a:rPr>
              <a:t>For more information contact and get help with marketing contact:</a:t>
            </a:r>
          </a:p>
          <a:p>
            <a:r>
              <a:rPr lang="en-US" dirty="0">
                <a:solidFill>
                  <a:schemeClr val="bg1"/>
                </a:solidFill>
              </a:rPr>
              <a:t>Sabrina Pack-Associated Grand Conductress NM</a:t>
            </a:r>
          </a:p>
          <a:p>
            <a:endParaRPr lang="en-US" dirty="0">
              <a:solidFill>
                <a:schemeClr val="bg1"/>
              </a:solidFill>
            </a:endParaRPr>
          </a:p>
          <a:p>
            <a:r>
              <a:rPr lang="en-US" dirty="0">
                <a:solidFill>
                  <a:schemeClr val="bg1"/>
                </a:solidFill>
              </a:rPr>
              <a:t>With SkyWest Media</a:t>
            </a:r>
          </a:p>
          <a:p>
            <a:endParaRPr lang="en-US" dirty="0">
              <a:solidFill>
                <a:schemeClr val="bg1"/>
              </a:solidFill>
            </a:endParaRPr>
          </a:p>
          <a:p>
            <a:r>
              <a:rPr lang="en-US" dirty="0">
                <a:solidFill>
                  <a:schemeClr val="bg1"/>
                </a:solidFill>
                <a:hlinkClick r:id="rId5"/>
              </a:rPr>
              <a:t>SabrinaPack@skywestmedia.com</a:t>
            </a:r>
            <a:endParaRPr lang="en-US" dirty="0">
              <a:solidFill>
                <a:schemeClr val="bg1"/>
              </a:solidFill>
            </a:endParaRPr>
          </a:p>
          <a:p>
            <a:r>
              <a:rPr lang="en-US" dirty="0">
                <a:solidFill>
                  <a:schemeClr val="bg1"/>
                </a:solidFill>
              </a:rPr>
              <a:t>575-956-5428</a:t>
            </a:r>
          </a:p>
        </p:txBody>
      </p:sp>
      <p:sp>
        <p:nvSpPr>
          <p:cNvPr id="4" name="TextBox 3">
            <a:extLst>
              <a:ext uri="{FF2B5EF4-FFF2-40B4-BE49-F238E27FC236}">
                <a16:creationId xmlns:a16="http://schemas.microsoft.com/office/drawing/2014/main" id="{3B9D434D-68D4-4CCB-84E6-5365153AA45C}"/>
              </a:ext>
            </a:extLst>
          </p:cNvPr>
          <p:cNvSpPr txBox="1"/>
          <p:nvPr/>
        </p:nvSpPr>
        <p:spPr>
          <a:xfrm>
            <a:off x="609600" y="5493638"/>
            <a:ext cx="5486400" cy="1200329"/>
          </a:xfrm>
          <a:prstGeom prst="rect">
            <a:avLst/>
          </a:prstGeom>
          <a:noFill/>
        </p:spPr>
        <p:txBody>
          <a:bodyPr wrap="square" rtlCol="0">
            <a:spAutoFit/>
          </a:bodyPr>
          <a:lstStyle/>
          <a:p>
            <a:r>
              <a:rPr lang="en-US" dirty="0">
                <a:solidFill>
                  <a:schemeClr val="bg1"/>
                </a:solidFill>
              </a:rPr>
              <a:t>To get your state’s logo and marketing tools, go to </a:t>
            </a:r>
            <a:r>
              <a:rPr lang="en-US" dirty="0">
                <a:solidFill>
                  <a:schemeClr val="bg1"/>
                </a:solidFill>
                <a:hlinkClick r:id="rId6"/>
              </a:rPr>
              <a:t>www.oestools.org</a:t>
            </a:r>
            <a:r>
              <a:rPr lang="en-US" dirty="0">
                <a:solidFill>
                  <a:schemeClr val="bg1"/>
                </a:solidFill>
              </a:rPr>
              <a:t>.  A complete brand bible for logo use is available, along with the logo for website development and branding.</a:t>
            </a:r>
          </a:p>
        </p:txBody>
      </p:sp>
    </p:spTree>
    <p:extLst>
      <p:ext uri="{BB962C8B-B14F-4D97-AF65-F5344CB8AC3E}">
        <p14:creationId xmlns:p14="http://schemas.microsoft.com/office/powerpoint/2010/main" val="21838428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4A9D-B00C-405B-B428-A052DEF928D1}"/>
              </a:ext>
            </a:extLst>
          </p:cNvPr>
          <p:cNvSpPr>
            <a:spLocks noGrp="1"/>
          </p:cNvSpPr>
          <p:nvPr>
            <p:ph type="title"/>
          </p:nvPr>
        </p:nvSpPr>
        <p:spPr>
          <a:xfrm>
            <a:off x="457200" y="76200"/>
            <a:ext cx="8229600" cy="1143000"/>
          </a:xfrm>
        </p:spPr>
        <p:txBody>
          <a:bodyPr/>
          <a:lstStyle/>
          <a:p>
            <a:r>
              <a:rPr lang="en-US" dirty="0"/>
              <a:t>GGC Situation- Our Storm</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402185212"/>
              </p:ext>
            </p:extLst>
          </p:nvPr>
        </p:nvGraphicFramePr>
        <p:xfrm>
          <a:off x="457200" y="1371600"/>
          <a:ext cx="8295904" cy="5021682"/>
        </p:xfrm>
        <a:graphic>
          <a:graphicData uri="http://schemas.openxmlformats.org/drawingml/2006/table">
            <a:tbl>
              <a:tblPr>
                <a:tableStyleId>{5C22544A-7EE6-4342-B048-85BDC9FD1C3A}</a:tableStyleId>
              </a:tblPr>
              <a:tblGrid>
                <a:gridCol w="1437904">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6002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197264">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b="1" u="none" strike="noStrike" dirty="0">
                          <a:solidFill>
                            <a:srgbClr val="7030A0"/>
                          </a:solidFill>
                          <a:effectLst/>
                        </a:rPr>
                        <a:t> </a:t>
                      </a:r>
                      <a:endParaRPr lang="en-US" sz="1400" b="1" i="0" u="none" strike="noStrike" dirty="0">
                        <a:solidFill>
                          <a:srgbClr val="7030A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0"/>
                  </a:ext>
                </a:extLst>
              </a:tr>
              <a:tr h="197264">
                <a:tc>
                  <a:txBody>
                    <a:bodyPr/>
                    <a:lstStyle/>
                    <a:p>
                      <a:pPr algn="l" fontAlgn="b"/>
                      <a:r>
                        <a:rPr lang="en-US" sz="1400" u="none" strike="noStrike" dirty="0">
                          <a:effectLst/>
                        </a:rPr>
                        <a:t>   PLACE</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Number</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Year</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GC Membership</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Sub C. Mem.</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b="1" u="none" strike="noStrike" dirty="0">
                          <a:solidFill>
                            <a:srgbClr val="7030A0"/>
                          </a:solidFill>
                          <a:effectLst/>
                        </a:rPr>
                        <a:t>Total Membership</a:t>
                      </a:r>
                      <a:endParaRPr lang="en-US" sz="1400" b="1" i="0" u="none" strike="noStrike" dirty="0">
                        <a:solidFill>
                          <a:srgbClr val="7030A0"/>
                        </a:solidFill>
                        <a:effectLst/>
                        <a:latin typeface="Arial"/>
                      </a:endParaRPr>
                    </a:p>
                  </a:txBody>
                  <a:tcPr marL="4974" marR="4974" marT="4974" marB="0" anchor="b"/>
                </a:tc>
                <a:tc>
                  <a:txBody>
                    <a:bodyPr/>
                    <a:lstStyle/>
                    <a:p>
                      <a:pPr algn="l" fontAlgn="b"/>
                      <a:r>
                        <a:rPr lang="en-US" sz="1400" u="none" strike="noStrike" dirty="0">
                          <a:effectLst/>
                        </a:rPr>
                        <a:t># GC</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#Sub C</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1"/>
                  </a:ext>
                </a:extLst>
              </a:tr>
              <a:tr h="202105">
                <a:tc>
                  <a:txBody>
                    <a:bodyPr/>
                    <a:lstStyle/>
                    <a:p>
                      <a:pPr algn="l" fontAlgn="b"/>
                      <a:r>
                        <a:rPr lang="en-US" sz="1400" u="none" strike="noStrike" dirty="0">
                          <a:effectLst/>
                        </a:rPr>
                        <a:t>Indianapolis, IN</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6</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1889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33,567</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2,013</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35,580</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16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39</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2"/>
                  </a:ext>
                </a:extLst>
              </a:tr>
              <a:tr h="202105">
                <a:tc>
                  <a:txBody>
                    <a:bodyPr/>
                    <a:lstStyle/>
                    <a:p>
                      <a:pPr algn="l" fontAlgn="b"/>
                      <a:r>
                        <a:rPr lang="en-US" sz="1400" u="none" strike="noStrike" dirty="0">
                          <a:effectLst/>
                        </a:rPr>
                        <a:t>Boston, Mass</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8</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1895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98,157</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3,073</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101,230</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25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64</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3"/>
                  </a:ext>
                </a:extLst>
              </a:tr>
              <a:tr h="202105">
                <a:tc>
                  <a:txBody>
                    <a:bodyPr/>
                    <a:lstStyle/>
                    <a:p>
                      <a:pPr algn="l" fontAlgn="b"/>
                      <a:r>
                        <a:rPr lang="en-US" sz="1400" u="none" strike="noStrike" dirty="0">
                          <a:effectLst/>
                        </a:rPr>
                        <a:t>Detroit, MI</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10</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1901</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206,229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6,435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212,664</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35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104</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4"/>
                  </a:ext>
                </a:extLst>
              </a:tr>
              <a:tr h="202105">
                <a:tc>
                  <a:txBody>
                    <a:bodyPr/>
                    <a:lstStyle/>
                    <a:p>
                      <a:pPr algn="l" fontAlgn="b"/>
                      <a:r>
                        <a:rPr lang="en-US" sz="1400" u="none" strike="noStrike" dirty="0">
                          <a:effectLst/>
                        </a:rPr>
                        <a:t>Milwaukee, WI</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12</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1907</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368,246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466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368,712</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47</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10</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5"/>
                  </a:ext>
                </a:extLst>
              </a:tr>
              <a:tr h="202105">
                <a:tc>
                  <a:txBody>
                    <a:bodyPr/>
                    <a:lstStyle/>
                    <a:p>
                      <a:pPr algn="l" fontAlgn="b"/>
                      <a:r>
                        <a:rPr lang="en-US" sz="1400" u="none" strike="noStrike" dirty="0">
                          <a:effectLst/>
                        </a:rPr>
                        <a:t>Chicago, IL</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14</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1913</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604,814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2,029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606,843</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48</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33</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6"/>
                  </a:ext>
                </a:extLst>
              </a:tr>
              <a:tr h="202105">
                <a:tc>
                  <a:txBody>
                    <a:bodyPr/>
                    <a:lstStyle/>
                    <a:p>
                      <a:pPr algn="l" fontAlgn="b"/>
                      <a:r>
                        <a:rPr lang="en-US" sz="1400" u="none" strike="noStrike" dirty="0">
                          <a:effectLst/>
                        </a:rPr>
                        <a:t>Seattle WA</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16</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1919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850,828</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3,312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854,140</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51</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37</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7"/>
                  </a:ext>
                </a:extLst>
              </a:tr>
              <a:tr h="202105">
                <a:tc>
                  <a:txBody>
                    <a:bodyPr/>
                    <a:lstStyle/>
                    <a:p>
                      <a:pPr algn="l" fontAlgn="b"/>
                      <a:r>
                        <a:rPr lang="en-US" sz="1400" u="none" strike="noStrike" dirty="0">
                          <a:effectLst/>
                        </a:rPr>
                        <a:t>Toronto ON</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18</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1925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1,556,875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4,523</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1,561,398</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41</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8"/>
                  </a:ext>
                </a:extLst>
              </a:tr>
              <a:tr h="202105">
                <a:tc>
                  <a:txBody>
                    <a:bodyPr/>
                    <a:lstStyle/>
                    <a:p>
                      <a:pPr algn="l" fontAlgn="b"/>
                      <a:r>
                        <a:rPr lang="en-US" sz="1400" u="none" strike="noStrike" dirty="0">
                          <a:effectLst/>
                        </a:rPr>
                        <a:t>San Antonio TX</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20</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1931</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1,771,356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4,422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1,775,778</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27</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09"/>
                  </a:ext>
                </a:extLst>
              </a:tr>
              <a:tr h="202105">
                <a:tc>
                  <a:txBody>
                    <a:bodyPr/>
                    <a:lstStyle/>
                    <a:p>
                      <a:pPr algn="l" fontAlgn="b"/>
                      <a:r>
                        <a:rPr lang="en-US" sz="1400" u="none" strike="noStrike" dirty="0">
                          <a:effectLst/>
                        </a:rPr>
                        <a:t>Indianapolis IN</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22</a:t>
                      </a:r>
                      <a:r>
                        <a:rPr lang="en-US" sz="1400" u="none" strike="noStrike" baseline="30000" dirty="0">
                          <a:effectLst/>
                        </a:rPr>
                        <a:t>nd</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1937</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1,449,190</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4,756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1,453,946</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41</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0"/>
                  </a:ext>
                </a:extLst>
              </a:tr>
              <a:tr h="202105">
                <a:tc>
                  <a:txBody>
                    <a:bodyPr/>
                    <a:lstStyle/>
                    <a:p>
                      <a:pPr algn="l" fontAlgn="b"/>
                      <a:r>
                        <a:rPr lang="en-US" sz="1400" u="none" strike="noStrike" dirty="0">
                          <a:effectLst/>
                        </a:rPr>
                        <a:t>Tampa FL</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25</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1946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1,731,094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5,930</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1,737,024</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59</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1"/>
                  </a:ext>
                </a:extLst>
              </a:tr>
              <a:tr h="202105">
                <a:tc>
                  <a:txBody>
                    <a:bodyPr/>
                    <a:lstStyle/>
                    <a:p>
                      <a:pPr algn="l" fontAlgn="b"/>
                      <a:r>
                        <a:rPr lang="en-US" sz="1400" u="none" strike="noStrike" dirty="0">
                          <a:effectLst/>
                        </a:rPr>
                        <a:t>Washington DC</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28</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1955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2,354,636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11,142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2,365,778</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72</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2"/>
                  </a:ext>
                </a:extLst>
              </a:tr>
              <a:tr h="202105">
                <a:tc>
                  <a:txBody>
                    <a:bodyPr/>
                    <a:lstStyle/>
                    <a:p>
                      <a:pPr algn="l" fontAlgn="b"/>
                      <a:r>
                        <a:rPr lang="en-US" sz="1400" u="none" strike="noStrike" dirty="0">
                          <a:effectLst/>
                        </a:rPr>
                        <a:t>Miami Beach FL</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30</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1961</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2,401,143</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13,855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2,414,998</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71</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3"/>
                  </a:ext>
                </a:extLst>
              </a:tr>
              <a:tr h="202105">
                <a:tc>
                  <a:txBody>
                    <a:bodyPr/>
                    <a:lstStyle/>
                    <a:p>
                      <a:pPr algn="l" fontAlgn="b"/>
                      <a:r>
                        <a:rPr lang="en-US" sz="1400" u="none" strike="noStrike" dirty="0">
                          <a:effectLst/>
                        </a:rPr>
                        <a:t>Milwaukee, WI</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33</a:t>
                      </a:r>
                      <a:r>
                        <a:rPr lang="en-US" sz="1400" u="none" strike="noStrike" baseline="30000" dirty="0">
                          <a:effectLst/>
                        </a:rPr>
                        <a:t>rd</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1970</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2,692,996</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4"/>
                  </a:ext>
                </a:extLst>
              </a:tr>
              <a:tr h="202105">
                <a:tc>
                  <a:txBody>
                    <a:bodyPr/>
                    <a:lstStyle/>
                    <a:p>
                      <a:pPr algn="l" fontAlgn="b"/>
                      <a:r>
                        <a:rPr lang="en-US" sz="1400" u="none" strike="noStrike" dirty="0">
                          <a:effectLst/>
                        </a:rPr>
                        <a:t>Toronto ON</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36</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1979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1,938,672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13,472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1,952,144</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5"/>
                  </a:ext>
                </a:extLst>
              </a:tr>
              <a:tr h="202105">
                <a:tc>
                  <a:txBody>
                    <a:bodyPr/>
                    <a:lstStyle/>
                    <a:p>
                      <a:pPr algn="l" fontAlgn="b"/>
                      <a:r>
                        <a:rPr lang="en-US" sz="1400" u="none" strike="noStrike" dirty="0">
                          <a:effectLst/>
                        </a:rPr>
                        <a:t>Anaheim CA</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37</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1982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1,819,364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12,104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1,831,468</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6"/>
                  </a:ext>
                </a:extLst>
              </a:tr>
              <a:tr h="202105">
                <a:tc>
                  <a:txBody>
                    <a:bodyPr/>
                    <a:lstStyle/>
                    <a:p>
                      <a:pPr algn="l" fontAlgn="b"/>
                      <a:r>
                        <a:rPr lang="en-US" sz="1400" u="none" strike="noStrike" dirty="0">
                          <a:effectLst/>
                        </a:rPr>
                        <a:t>Atlanta GA</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39</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1988</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1,534,199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9,590</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1,543,789</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88</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7"/>
                  </a:ext>
                </a:extLst>
              </a:tr>
              <a:tr h="202105">
                <a:tc>
                  <a:txBody>
                    <a:bodyPr/>
                    <a:lstStyle/>
                    <a:p>
                      <a:pPr algn="l" fontAlgn="b"/>
                      <a:r>
                        <a:rPr lang="en-US" sz="1400" u="none" strike="noStrike" dirty="0">
                          <a:effectLst/>
                        </a:rPr>
                        <a:t>Memphis TN</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41</a:t>
                      </a:r>
                      <a:r>
                        <a:rPr lang="en-US" sz="1400" u="none" strike="noStrike" baseline="30000" dirty="0">
                          <a:effectLst/>
                        </a:rPr>
                        <a:t>st</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1994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1,199,344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7,957</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1,207,301</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86</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8"/>
                  </a:ext>
                </a:extLst>
              </a:tr>
              <a:tr h="202105">
                <a:tc>
                  <a:txBody>
                    <a:bodyPr/>
                    <a:lstStyle/>
                    <a:p>
                      <a:pPr algn="l" fontAlgn="b"/>
                      <a:r>
                        <a:rPr lang="en-US" sz="1400" u="none" strike="noStrike" dirty="0">
                          <a:effectLst/>
                        </a:rPr>
                        <a:t>Detroit, MI</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43</a:t>
                      </a:r>
                      <a:r>
                        <a:rPr lang="en-US" sz="1400" u="none" strike="noStrike" baseline="30000" dirty="0">
                          <a:effectLst/>
                        </a:rPr>
                        <a:t>rd</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2000</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900,028</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8,352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908,380</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110</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19"/>
                  </a:ext>
                </a:extLst>
              </a:tr>
              <a:tr h="202105">
                <a:tc>
                  <a:txBody>
                    <a:bodyPr/>
                    <a:lstStyle/>
                    <a:p>
                      <a:pPr algn="l" fontAlgn="b"/>
                      <a:r>
                        <a:rPr lang="en-US" sz="1400" u="none" strike="noStrike" dirty="0">
                          <a:effectLst/>
                        </a:rPr>
                        <a:t>Minneapolis MN</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45</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2006</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635,465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6,062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641,527</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58</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98</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20"/>
                  </a:ext>
                </a:extLst>
              </a:tr>
              <a:tr h="202105">
                <a:tc>
                  <a:txBody>
                    <a:bodyPr/>
                    <a:lstStyle/>
                    <a:p>
                      <a:pPr algn="l" fontAlgn="b"/>
                      <a:r>
                        <a:rPr lang="en-US" sz="1400" u="none" strike="noStrike" dirty="0">
                          <a:effectLst/>
                        </a:rPr>
                        <a:t>Fort Worth TX</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47</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2012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454,215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5,792</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460,007</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58</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107</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21"/>
                  </a:ext>
                </a:extLst>
              </a:tr>
              <a:tr h="210892">
                <a:tc>
                  <a:txBody>
                    <a:bodyPr/>
                    <a:lstStyle/>
                    <a:p>
                      <a:pPr algn="l" fontAlgn="b"/>
                      <a:r>
                        <a:rPr lang="en-US" sz="1400" u="none" strike="noStrike" dirty="0">
                          <a:effectLst/>
                        </a:rPr>
                        <a:t>Pittsburgh PA</a:t>
                      </a:r>
                      <a:endParaRPr lang="en-US" sz="1400" b="0" i="0" u="none" strike="noStrike" dirty="0">
                        <a:solidFill>
                          <a:srgbClr val="000000"/>
                        </a:solidFill>
                        <a:effectLst/>
                        <a:latin typeface="Arial"/>
                      </a:endParaRPr>
                    </a:p>
                  </a:txBody>
                  <a:tcPr marL="4974" marR="4974" marT="4974" marB="0" anchor="b"/>
                </a:tc>
                <a:tc>
                  <a:txBody>
                    <a:bodyPr/>
                    <a:lstStyle/>
                    <a:p>
                      <a:pPr algn="l" fontAlgn="b"/>
                      <a:r>
                        <a:rPr lang="en-US" sz="1400" u="none" strike="noStrike" dirty="0">
                          <a:effectLst/>
                        </a:rPr>
                        <a:t>48</a:t>
                      </a:r>
                      <a:r>
                        <a:rPr lang="en-US" sz="1400" u="none" strike="noStrike" baseline="30000" dirty="0">
                          <a:effectLst/>
                        </a:rPr>
                        <a:t>th</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2015</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389,070</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4,774</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b="1" u="none" strike="noStrike" dirty="0">
                          <a:solidFill>
                            <a:srgbClr val="7030A0"/>
                          </a:solidFill>
                          <a:effectLst/>
                        </a:rPr>
                        <a:t>393,844</a:t>
                      </a:r>
                      <a:endParaRPr lang="en-US" sz="1400" b="1" i="0" u="none" strike="noStrike" dirty="0">
                        <a:solidFill>
                          <a:srgbClr val="7030A0"/>
                        </a:solidFill>
                        <a:effectLst/>
                        <a:latin typeface="Arial"/>
                      </a:endParaRPr>
                    </a:p>
                  </a:txBody>
                  <a:tcPr marL="4974" marR="4974" marT="4974" marB="0" anchor="b"/>
                </a:tc>
                <a:tc>
                  <a:txBody>
                    <a:bodyPr/>
                    <a:lstStyle/>
                    <a:p>
                      <a:pPr algn="r" fontAlgn="b"/>
                      <a:r>
                        <a:rPr lang="en-US" sz="1400" u="none" strike="noStrike" dirty="0">
                          <a:effectLst/>
                        </a:rPr>
                        <a:t>59</a:t>
                      </a:r>
                      <a:endParaRPr lang="en-US" sz="1400" b="0" i="0" u="none" strike="noStrike" dirty="0">
                        <a:solidFill>
                          <a:srgbClr val="000000"/>
                        </a:solidFill>
                        <a:effectLst/>
                        <a:latin typeface="Arial"/>
                      </a:endParaRPr>
                    </a:p>
                  </a:txBody>
                  <a:tcPr marL="4974" marR="4974" marT="4974" marB="0" anchor="b"/>
                </a:tc>
                <a:tc>
                  <a:txBody>
                    <a:bodyPr/>
                    <a:lstStyle/>
                    <a:p>
                      <a:pPr algn="r" fontAlgn="b"/>
                      <a:r>
                        <a:rPr lang="en-US" sz="1400" u="none" strike="noStrike" dirty="0">
                          <a:effectLst/>
                        </a:rPr>
                        <a:t>76</a:t>
                      </a:r>
                      <a:endParaRPr lang="en-US" sz="1400" b="0" i="0" u="none" strike="noStrike" dirty="0">
                        <a:solidFill>
                          <a:srgbClr val="000000"/>
                        </a:solidFill>
                        <a:effectLst/>
                        <a:latin typeface="Arial"/>
                      </a:endParaRPr>
                    </a:p>
                  </a:txBody>
                  <a:tcPr marL="4974" marR="4974" marT="4974" marB="0" anchor="b"/>
                </a:tc>
                <a:extLst>
                  <a:ext uri="{0D108BD9-81ED-4DB2-BD59-A6C34878D82A}">
                    <a16:rowId xmlns:a16="http://schemas.microsoft.com/office/drawing/2014/main" val="10022"/>
                  </a:ext>
                </a:extLst>
              </a:tr>
            </a:tbl>
          </a:graphicData>
        </a:graphic>
      </p:graphicFrame>
      <p:sp>
        <p:nvSpPr>
          <p:cNvPr id="5" name="TextBox 4">
            <a:extLst>
              <a:ext uri="{FF2B5EF4-FFF2-40B4-BE49-F238E27FC236}">
                <a16:creationId xmlns:a16="http://schemas.microsoft.com/office/drawing/2014/main" id="{756DD95C-F7E6-4278-8F0E-E64E72CDF319}"/>
              </a:ext>
            </a:extLst>
          </p:cNvPr>
          <p:cNvSpPr txBox="1"/>
          <p:nvPr/>
        </p:nvSpPr>
        <p:spPr>
          <a:xfrm>
            <a:off x="390896" y="990600"/>
            <a:ext cx="4866904" cy="338554"/>
          </a:xfrm>
          <a:prstGeom prst="rect">
            <a:avLst/>
          </a:prstGeom>
          <a:noFill/>
        </p:spPr>
        <p:txBody>
          <a:bodyPr wrap="square" rtlCol="0">
            <a:spAutoFit/>
          </a:bodyPr>
          <a:lstStyle/>
          <a:p>
            <a:r>
              <a:rPr lang="en-US" sz="1600" dirty="0"/>
              <a:t>Some selected years to get an view over time</a:t>
            </a:r>
          </a:p>
        </p:txBody>
      </p:sp>
    </p:spTree>
    <p:extLst>
      <p:ext uri="{BB962C8B-B14F-4D97-AF65-F5344CB8AC3E}">
        <p14:creationId xmlns:p14="http://schemas.microsoft.com/office/powerpoint/2010/main" val="875124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12FDD-0CA4-4461-BA47-15FBCC909C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 y="0"/>
            <a:ext cx="9542930" cy="6858000"/>
          </a:xfrm>
          <a:prstGeom prst="rect">
            <a:avLst/>
          </a:prstGeom>
        </p:spPr>
      </p:pic>
      <p:sp>
        <p:nvSpPr>
          <p:cNvPr id="2" name="Title 1">
            <a:extLst>
              <a:ext uri="{FF2B5EF4-FFF2-40B4-BE49-F238E27FC236}">
                <a16:creationId xmlns:a16="http://schemas.microsoft.com/office/drawing/2014/main" id="{BD618806-1F56-4714-9514-A2B3D35DCB7F}"/>
              </a:ext>
            </a:extLst>
          </p:cNvPr>
          <p:cNvSpPr>
            <a:spLocks noGrp="1"/>
          </p:cNvSpPr>
          <p:nvPr>
            <p:ph type="title"/>
          </p:nvPr>
        </p:nvSpPr>
        <p:spPr>
          <a:xfrm>
            <a:off x="11322" y="295874"/>
            <a:ext cx="8229600" cy="1143000"/>
          </a:xfrm>
        </p:spPr>
        <p:txBody>
          <a:bodyPr>
            <a:normAutofit/>
          </a:bodyPr>
          <a:lstStyle/>
          <a:p>
            <a:r>
              <a:rPr lang="en-US" sz="4800" dirty="0">
                <a:solidFill>
                  <a:schemeClr val="bg2"/>
                </a:solidFill>
              </a:rPr>
              <a:t>The Time is Now</a:t>
            </a:r>
          </a:p>
        </p:txBody>
      </p:sp>
      <p:sp>
        <p:nvSpPr>
          <p:cNvPr id="3" name="Content Placeholder 2">
            <a:extLst>
              <a:ext uri="{FF2B5EF4-FFF2-40B4-BE49-F238E27FC236}">
                <a16:creationId xmlns:a16="http://schemas.microsoft.com/office/drawing/2014/main" id="{E71F9328-FD63-4BD3-9587-CC8D035D92E1}"/>
              </a:ext>
            </a:extLst>
          </p:cNvPr>
          <p:cNvSpPr>
            <a:spLocks noGrp="1"/>
          </p:cNvSpPr>
          <p:nvPr>
            <p:ph sz="half" idx="1"/>
          </p:nvPr>
        </p:nvSpPr>
        <p:spPr>
          <a:xfrm>
            <a:off x="-4075" y="1734747"/>
            <a:ext cx="6190130" cy="4525963"/>
          </a:xfrm>
        </p:spPr>
        <p:txBody>
          <a:bodyPr>
            <a:normAutofit/>
          </a:bodyPr>
          <a:lstStyle/>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This is an exciting time</a:t>
            </a:r>
          </a:p>
          <a:p>
            <a:pPr marL="137160" indent="0">
              <a:buClrTx/>
              <a:buNone/>
            </a:pPr>
            <a:endParaRPr lang="en-US" sz="3200" dirty="0">
              <a:solidFill>
                <a:schemeClr val="bg2"/>
              </a:solidFill>
              <a:latin typeface="Calibri" panose="020F0502020204030204" pitchFamily="34" charset="0"/>
              <a:cs typeface="Calibri" panose="020F0502020204030204" pitchFamily="34" charset="0"/>
            </a:endParaRPr>
          </a:p>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The challenges before us have never been greater</a:t>
            </a:r>
          </a:p>
        </p:txBody>
      </p:sp>
      <p:sp>
        <p:nvSpPr>
          <p:cNvPr id="4" name="Content Placeholder 3">
            <a:extLst>
              <a:ext uri="{FF2B5EF4-FFF2-40B4-BE49-F238E27FC236}">
                <a16:creationId xmlns:a16="http://schemas.microsoft.com/office/drawing/2014/main" id="{4F18AF59-37D8-48FD-9113-E61241FC297F}"/>
              </a:ext>
            </a:extLst>
          </p:cNvPr>
          <p:cNvSpPr>
            <a:spLocks noGrp="1"/>
          </p:cNvSpPr>
          <p:nvPr>
            <p:ph sz="half" idx="2"/>
          </p:nvPr>
        </p:nvSpPr>
        <p:spPr>
          <a:xfrm>
            <a:off x="11322" y="4331237"/>
            <a:ext cx="6159335" cy="3858945"/>
          </a:xfrm>
        </p:spPr>
        <p:txBody>
          <a:bodyPr>
            <a:normAutofit/>
          </a:bodyPr>
          <a:lstStyle/>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It is up to us to overcome these and be more</a:t>
            </a:r>
          </a:p>
          <a:p>
            <a:endParaRPr lang="en-US" sz="3200" dirty="0">
              <a:solidFill>
                <a:schemeClr val="bg2"/>
              </a:solidFill>
              <a:latin typeface="Calibri" panose="020F0502020204030204" pitchFamily="34" charset="0"/>
              <a:cs typeface="Calibri" panose="020F0502020204030204" pitchFamily="34" charset="0"/>
            </a:endParaRPr>
          </a:p>
          <a:p>
            <a:pPr>
              <a:buClrTx/>
              <a:buFont typeface="Wingdings" panose="05000000000000000000" pitchFamily="2" charset="2"/>
              <a:buChar char="v"/>
            </a:pPr>
            <a:r>
              <a:rPr lang="en-US" sz="3200" dirty="0">
                <a:solidFill>
                  <a:schemeClr val="bg2"/>
                </a:solidFill>
                <a:latin typeface="Calibri" panose="020F0502020204030204" pitchFamily="34" charset="0"/>
                <a:cs typeface="Calibri" panose="020F0502020204030204" pitchFamily="34" charset="0"/>
              </a:rPr>
              <a:t>So let’s talk</a:t>
            </a:r>
          </a:p>
        </p:txBody>
      </p:sp>
    </p:spTree>
    <p:extLst>
      <p:ext uri="{BB962C8B-B14F-4D97-AF65-F5344CB8AC3E}">
        <p14:creationId xmlns:p14="http://schemas.microsoft.com/office/powerpoint/2010/main" val="161893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B418-FF19-490C-AD3A-7DF37E52440C}"/>
              </a:ext>
            </a:extLst>
          </p:cNvPr>
          <p:cNvSpPr>
            <a:spLocks noGrp="1"/>
          </p:cNvSpPr>
          <p:nvPr>
            <p:ph type="title"/>
          </p:nvPr>
        </p:nvSpPr>
        <p:spPr>
          <a:xfrm>
            <a:off x="609600" y="158181"/>
            <a:ext cx="8229600" cy="1143000"/>
          </a:xfrm>
        </p:spPr>
        <p:txBody>
          <a:bodyPr/>
          <a:lstStyle/>
          <a:p>
            <a:r>
              <a:rPr lang="en-US" dirty="0"/>
              <a:t>What Can We Be?</a:t>
            </a:r>
          </a:p>
        </p:txBody>
      </p:sp>
      <p:sp>
        <p:nvSpPr>
          <p:cNvPr id="3" name="Content Placeholder 2">
            <a:extLst>
              <a:ext uri="{FF2B5EF4-FFF2-40B4-BE49-F238E27FC236}">
                <a16:creationId xmlns:a16="http://schemas.microsoft.com/office/drawing/2014/main" id="{35FE2313-CF10-4759-99FC-7F3F7E524F97}"/>
              </a:ext>
            </a:extLst>
          </p:cNvPr>
          <p:cNvSpPr>
            <a:spLocks noGrp="1"/>
          </p:cNvSpPr>
          <p:nvPr>
            <p:ph idx="1"/>
          </p:nvPr>
        </p:nvSpPr>
        <p:spPr>
          <a:xfrm>
            <a:off x="457200" y="1143000"/>
            <a:ext cx="8229600" cy="4709160"/>
          </a:xfrm>
        </p:spPr>
        <p:txBody>
          <a:bodyPr>
            <a:normAutofit/>
          </a:bodyPr>
          <a:lstStyle/>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What is the best picture</a:t>
            </a:r>
            <a:endParaRPr lang="en-US" sz="1200" dirty="0">
              <a:solidFill>
                <a:schemeClr val="bg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Greatest organization for which to belong-what does that organization represent, accomplish, and offer to its members and the world?</a:t>
            </a:r>
          </a:p>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What do we as leaders need to do? </a:t>
            </a:r>
          </a:p>
          <a:p>
            <a:pPr>
              <a:buFont typeface="Wingdings" panose="05000000000000000000" pitchFamily="2" charset="2"/>
              <a:buChar char="v"/>
            </a:pPr>
            <a:r>
              <a:rPr lang="en-US" dirty="0">
                <a:solidFill>
                  <a:schemeClr val="bg1"/>
                </a:solidFill>
                <a:latin typeface="Calibri" panose="020F0502020204030204" pitchFamily="34" charset="0"/>
                <a:cs typeface="Calibri" panose="020F0502020204030204" pitchFamily="34" charset="0"/>
              </a:rPr>
              <a:t>Paint the picture</a:t>
            </a:r>
          </a:p>
          <a:p>
            <a:endParaRPr lang="en-US" dirty="0"/>
          </a:p>
          <a:p>
            <a:endParaRPr lang="en-US" dirty="0"/>
          </a:p>
          <a:p>
            <a:endParaRPr lang="en-US" dirty="0"/>
          </a:p>
          <a:p>
            <a:endParaRPr lang="en-US" dirty="0"/>
          </a:p>
          <a:p>
            <a:pPr marL="137160" indent="0">
              <a:buNone/>
            </a:pPr>
            <a:endParaRPr lang="en-US" dirty="0"/>
          </a:p>
          <a:p>
            <a:pPr marL="137160" indent="0">
              <a:buNone/>
            </a:pPr>
            <a:endParaRPr lang="en-US" dirty="0"/>
          </a:p>
        </p:txBody>
      </p:sp>
      <p:pic>
        <p:nvPicPr>
          <p:cNvPr id="4" name="Picture 3">
            <a:extLst>
              <a:ext uri="{FF2B5EF4-FFF2-40B4-BE49-F238E27FC236}">
                <a16:creationId xmlns:a16="http://schemas.microsoft.com/office/drawing/2014/main" id="{9F4C73B9-35C8-444F-8CC9-A8791FAD194C}"/>
              </a:ext>
            </a:extLst>
          </p:cNvPr>
          <p:cNvPicPr>
            <a:picLocks noChangeAspect="1"/>
          </p:cNvPicPr>
          <p:nvPr/>
        </p:nvPicPr>
        <p:blipFill rotWithShape="1">
          <a:blip r:embed="rId2"/>
          <a:srcRect l="-181" t="22834" r="181" b="22698"/>
          <a:stretch/>
        </p:blipFill>
        <p:spPr>
          <a:xfrm>
            <a:off x="-26504" y="4313238"/>
            <a:ext cx="9170504" cy="2544762"/>
          </a:xfrm>
          <a:prstGeom prst="rect">
            <a:avLst/>
          </a:prstGeom>
        </p:spPr>
      </p:pic>
    </p:spTree>
    <p:extLst>
      <p:ext uri="{BB962C8B-B14F-4D97-AF65-F5344CB8AC3E}">
        <p14:creationId xmlns:p14="http://schemas.microsoft.com/office/powerpoint/2010/main" val="361026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6ADE6A-B37F-4965-812D-6DD03B856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CBEB418-FF19-490C-AD3A-7DF37E52440C}"/>
              </a:ext>
            </a:extLst>
          </p:cNvPr>
          <p:cNvSpPr>
            <a:spLocks noGrp="1"/>
          </p:cNvSpPr>
          <p:nvPr>
            <p:ph type="title"/>
          </p:nvPr>
        </p:nvSpPr>
        <p:spPr>
          <a:xfrm>
            <a:off x="-673976" y="272386"/>
            <a:ext cx="8229600" cy="1143000"/>
          </a:xfrm>
        </p:spPr>
        <p:txBody>
          <a:bodyPr>
            <a:normAutofit fontScale="90000"/>
          </a:bodyPr>
          <a:lstStyle/>
          <a:p>
            <a:r>
              <a:rPr lang="en-US" dirty="0">
                <a:solidFill>
                  <a:schemeClr val="bg2"/>
                </a:solidFill>
              </a:rPr>
              <a:t>The Journey --  Courage, Faith, Commitment, Intensity</a:t>
            </a:r>
          </a:p>
        </p:txBody>
      </p:sp>
      <p:sp>
        <p:nvSpPr>
          <p:cNvPr id="3" name="Content Placeholder 2">
            <a:extLst>
              <a:ext uri="{FF2B5EF4-FFF2-40B4-BE49-F238E27FC236}">
                <a16:creationId xmlns:a16="http://schemas.microsoft.com/office/drawing/2014/main" id="{35FE2313-CF10-4759-99FC-7F3F7E524F97}"/>
              </a:ext>
            </a:extLst>
          </p:cNvPr>
          <p:cNvSpPr>
            <a:spLocks noGrp="1"/>
          </p:cNvSpPr>
          <p:nvPr>
            <p:ph idx="1"/>
          </p:nvPr>
        </p:nvSpPr>
        <p:spPr>
          <a:xfrm>
            <a:off x="480848" y="1887340"/>
            <a:ext cx="5919952" cy="4709160"/>
          </a:xfrm>
        </p:spPr>
        <p:txBody>
          <a:bodyPr>
            <a:normAutofit fontScale="70000" lnSpcReduction="20000"/>
          </a:bodyPr>
          <a:lstStyle/>
          <a:p>
            <a:pPr marL="137160" indent="0">
              <a:buNone/>
            </a:pPr>
            <a:r>
              <a:rPr lang="en-US" dirty="0">
                <a:solidFill>
                  <a:schemeClr val="bg2"/>
                </a:solidFill>
                <a:latin typeface="Calibri" panose="020F0502020204030204" pitchFamily="34" charset="0"/>
                <a:cs typeface="Calibri" panose="020F0502020204030204" pitchFamily="34" charset="0"/>
              </a:rPr>
              <a:t>So what is holding us back? How do we get to that green field we painted?</a:t>
            </a:r>
          </a:p>
          <a:p>
            <a:pPr marL="137160" indent="0">
              <a:buNone/>
            </a:pPr>
            <a:endParaRPr lang="en-US" dirty="0">
              <a:solidFill>
                <a:schemeClr val="bg2"/>
              </a:solidFill>
              <a:latin typeface="Calibri" panose="020F0502020204030204" pitchFamily="34" charset="0"/>
              <a:cs typeface="Calibri" panose="020F0502020204030204" pitchFamily="34" charset="0"/>
            </a:endParaRPr>
          </a:p>
          <a:p>
            <a:pPr marL="137160" indent="0">
              <a:buNone/>
            </a:pPr>
            <a:endParaRPr lang="en-US" dirty="0">
              <a:solidFill>
                <a:schemeClr val="bg2"/>
              </a:solidFill>
              <a:latin typeface="Calibri" panose="020F0502020204030204" pitchFamily="34" charset="0"/>
              <a:cs typeface="Calibri" panose="020F0502020204030204" pitchFamily="34" charset="0"/>
            </a:endParaRPr>
          </a:p>
          <a:p>
            <a:pPr marL="137160" indent="0">
              <a:buNone/>
            </a:pPr>
            <a:r>
              <a:rPr lang="en-US" dirty="0">
                <a:solidFill>
                  <a:schemeClr val="bg2"/>
                </a:solidFill>
                <a:latin typeface="Calibri" panose="020F0502020204030204" pitchFamily="34" charset="0"/>
                <a:cs typeface="Calibri" panose="020F0502020204030204" pitchFamily="34" charset="0"/>
              </a:rPr>
              <a:t>We have the foundation—A solid foundation ready to build to the next future. Our ritual is timeless, our values we hold dear substantial; yet, advancing into the future has been challenging. To remain relevant in perception has been challenging. The plan is NOT about changing our ritual or our signet/emblem at all, but becoming relevant and a “fit” in today’s world.</a:t>
            </a:r>
          </a:p>
          <a:p>
            <a:pPr marL="137160" indent="0">
              <a:buNone/>
            </a:pPr>
            <a:endParaRPr lang="en-US" dirty="0">
              <a:solidFill>
                <a:schemeClr val="bg2"/>
              </a:solidFill>
              <a:latin typeface="Calibri" panose="020F0502020204030204" pitchFamily="34" charset="0"/>
              <a:cs typeface="Calibri" panose="020F0502020204030204" pitchFamily="34" charset="0"/>
            </a:endParaRPr>
          </a:p>
          <a:p>
            <a:pPr marL="137160" indent="0">
              <a:buNone/>
            </a:pPr>
            <a:r>
              <a:rPr lang="en-US" dirty="0">
                <a:solidFill>
                  <a:schemeClr val="bg2"/>
                </a:solidFill>
                <a:latin typeface="Calibri" panose="020F0502020204030204" pitchFamily="34" charset="0"/>
                <a:cs typeface="Calibri" panose="020F0502020204030204" pitchFamily="34" charset="0"/>
              </a:rPr>
              <a:t>But we are still held back by ourselves. Maybe these images speak to us?</a:t>
            </a:r>
          </a:p>
        </p:txBody>
      </p:sp>
    </p:spTree>
    <p:extLst>
      <p:ext uri="{BB962C8B-B14F-4D97-AF65-F5344CB8AC3E}">
        <p14:creationId xmlns:p14="http://schemas.microsoft.com/office/powerpoint/2010/main" val="11706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10332</TotalTime>
  <Words>3868</Words>
  <Application>Microsoft Office PowerPoint</Application>
  <PresentationFormat>On-screen Show (4:3)</PresentationFormat>
  <Paragraphs>616</Paragraphs>
  <Slides>58</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7" baseType="lpstr">
      <vt:lpstr>Arial</vt:lpstr>
      <vt:lpstr>Arial Black</vt:lpstr>
      <vt:lpstr>Calibri</vt:lpstr>
      <vt:lpstr>Times New Roman</vt:lpstr>
      <vt:lpstr>Wingdings</vt:lpstr>
      <vt:lpstr>Wingdings 2</vt:lpstr>
      <vt:lpstr>Wingdings 3</vt:lpstr>
      <vt:lpstr>Apex</vt:lpstr>
      <vt:lpstr>Worksheet</vt:lpstr>
      <vt:lpstr>New Mexico  Order of the Eastern Star</vt:lpstr>
      <vt:lpstr>This Time-Our Time</vt:lpstr>
      <vt:lpstr>NM Situation- Our Storm</vt:lpstr>
      <vt:lpstr>NM Situation- Our Storm</vt:lpstr>
      <vt:lpstr>GGC Situation- Our Storm</vt:lpstr>
      <vt:lpstr>GGC Situation- Our Storm</vt:lpstr>
      <vt:lpstr>The Time is Now</vt:lpstr>
      <vt:lpstr>What Can We Be?</vt:lpstr>
      <vt:lpstr>The Journey --  Courage, Faith, Commitment, Intensity</vt:lpstr>
      <vt:lpstr>The Road</vt:lpstr>
      <vt:lpstr>If we don’t, we won’t be</vt:lpstr>
      <vt:lpstr>The Journey Has Begun</vt:lpstr>
      <vt:lpstr>Vision and Mission Created 2017</vt:lpstr>
      <vt:lpstr>A View of the Marketing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If the Truth is not promoted, it is forgotten</vt:lpstr>
      <vt:lpstr>If we don’t, we won’t be</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Order of the Eastern Star</dc:title>
  <dc:creator>Sabrina</dc:creator>
  <cp:lastModifiedBy>Sabrina Pack</cp:lastModifiedBy>
  <cp:revision>178</cp:revision>
  <dcterms:created xsi:type="dcterms:W3CDTF">2017-01-22T10:20:39Z</dcterms:created>
  <dcterms:modified xsi:type="dcterms:W3CDTF">2019-06-05T18:28:20Z</dcterms:modified>
</cp:coreProperties>
</file>